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369" r:id="rId4"/>
    <p:sldId id="309" r:id="rId5"/>
    <p:sldId id="366" r:id="rId6"/>
    <p:sldId id="315" r:id="rId7"/>
    <p:sldId id="258" r:id="rId8"/>
    <p:sldId id="308" r:id="rId9"/>
    <p:sldId id="371" r:id="rId10"/>
    <p:sldId id="313" r:id="rId11"/>
    <p:sldId id="317" r:id="rId12"/>
    <p:sldId id="321" r:id="rId13"/>
    <p:sldId id="344" r:id="rId14"/>
    <p:sldId id="376" r:id="rId15"/>
    <p:sldId id="322" r:id="rId16"/>
    <p:sldId id="374" r:id="rId17"/>
    <p:sldId id="377" r:id="rId18"/>
    <p:sldId id="311" r:id="rId19"/>
    <p:sldId id="294" r:id="rId20"/>
    <p:sldId id="332" r:id="rId21"/>
    <p:sldId id="277" r:id="rId22"/>
    <p:sldId id="375" r:id="rId23"/>
    <p:sldId id="281" r:id="rId24"/>
    <p:sldId id="300" r:id="rId25"/>
    <p:sldId id="291" r:id="rId26"/>
    <p:sldId id="283" r:id="rId27"/>
    <p:sldId id="372" r:id="rId28"/>
    <p:sldId id="364" r:id="rId29"/>
    <p:sldId id="269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6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5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07/relationships/hdphoto" Target="../media/hdphoto1.wdp"/><Relationship Id="rId1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07/relationships/hdphoto" Target="../media/hdphoto1.wdp"/><Relationship Id="rId1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E19F1-17D1-4059-A9B4-A0EAE59861F9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E0BA5F5-401B-4D16-B8BC-F54C62D4F1AC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 guiding </a:t>
          </a:r>
          <a:r>
            <a:rPr lang="en-US" dirty="0"/>
            <a:t>[</a:t>
          </a:r>
          <a:r>
            <a:rPr lang="en-US" altLang="zh-CN" dirty="0"/>
            <a:t>Müller</a:t>
          </a:r>
          <a:r>
            <a:rPr lang="en-US" dirty="0"/>
            <a:t> et al. 2017]</a:t>
          </a:r>
          <a:endParaRPr lang="zh-CN" dirty="0"/>
        </a:p>
      </dgm:t>
    </dgm:pt>
    <dgm:pt modelId="{49716F82-13EF-49C3-AB0A-1D28E6455162}" type="parTrans" cxnId="{E557CA0C-7045-4AE5-BBD2-F41474AF1495}">
      <dgm:prSet/>
      <dgm:spPr/>
      <dgm:t>
        <a:bodyPr/>
        <a:lstStyle/>
        <a:p>
          <a:endParaRPr lang="zh-CN" altLang="en-US"/>
        </a:p>
      </dgm:t>
    </dgm:pt>
    <dgm:pt modelId="{A329611B-D5C0-4F8C-A7D7-4C76C39A5875}" type="sibTrans" cxnId="{E557CA0C-7045-4AE5-BBD2-F41474AF1495}">
      <dgm:prSet/>
      <dgm:spPr/>
      <dgm:t>
        <a:bodyPr/>
        <a:lstStyle/>
        <a:p>
          <a:endParaRPr lang="zh-CN" altLang="en-US"/>
        </a:p>
      </dgm:t>
    </dgm:pt>
    <dgm:pt modelId="{9B2B8BAB-258C-4C74-B42D-CEF29B09DC90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SPPM </a:t>
          </a:r>
          <a:r>
            <a:rPr lang="en-US" dirty="0"/>
            <a:t>[Hachisuka et al. 2009]</a:t>
          </a:r>
          <a:endParaRPr lang="zh-CN" dirty="0"/>
        </a:p>
      </dgm:t>
    </dgm:pt>
    <dgm:pt modelId="{B3A1CE1C-CC28-41FC-932E-F0B5420E09AF}" type="parTrans" cxnId="{C9988056-D244-48D4-B1B7-E177A3E511EB}">
      <dgm:prSet/>
      <dgm:spPr/>
      <dgm:t>
        <a:bodyPr/>
        <a:lstStyle/>
        <a:p>
          <a:endParaRPr lang="zh-CN" altLang="en-US"/>
        </a:p>
      </dgm:t>
    </dgm:pt>
    <dgm:pt modelId="{9AC51EEF-0DA5-49E6-A1D9-EA33A6E5D35C}" type="sibTrans" cxnId="{C9988056-D244-48D4-B1B7-E177A3E511EB}">
      <dgm:prSet/>
      <dgm:spPr/>
      <dgm:t>
        <a:bodyPr/>
        <a:lstStyle/>
        <a:p>
          <a:endParaRPr lang="zh-CN" altLang="en-US"/>
        </a:p>
      </dgm:t>
    </dgm:pt>
    <dgm:pt modelId="{08959FF4-863B-4C2A-831D-AA110259A6A3}">
      <dgm:prSet/>
      <dgm:spPr/>
      <dgm:t>
        <a:bodyPr/>
        <a:lstStyle/>
        <a:p>
          <a:r>
            <a:rPr lang="en-US" altLang="zh-CN" dirty="0"/>
            <a:t>Blurring and noise</a:t>
          </a:r>
          <a:endParaRPr lang="zh-CN" dirty="0"/>
        </a:p>
      </dgm:t>
    </dgm:pt>
    <dgm:pt modelId="{C1C8EA04-1BA5-4DE7-BC27-8DBB38453B5A}" type="parTrans" cxnId="{792DF3DE-4FB2-4C6B-AC48-98BAC3AE4E2A}">
      <dgm:prSet/>
      <dgm:spPr/>
      <dgm:t>
        <a:bodyPr/>
        <a:lstStyle/>
        <a:p>
          <a:endParaRPr lang="zh-CN" altLang="en-US"/>
        </a:p>
      </dgm:t>
    </dgm:pt>
    <dgm:pt modelId="{031D3A69-B0D0-482E-BCC4-30228B34FFB3}" type="sibTrans" cxnId="{792DF3DE-4FB2-4C6B-AC48-98BAC3AE4E2A}">
      <dgm:prSet/>
      <dgm:spPr/>
      <dgm:t>
        <a:bodyPr/>
        <a:lstStyle/>
        <a:p>
          <a:endParaRPr lang="zh-CN" altLang="en-US"/>
        </a:p>
      </dgm:t>
    </dgm:pt>
    <dgm:pt modelId="{999AC662-7B51-487B-A44A-43D6C34FF8B6}">
      <dgm:prSet/>
      <dgm:spPr/>
      <dgm:t>
        <a:bodyPr/>
        <a:lstStyle/>
        <a:p>
          <a:r>
            <a:rPr lang="en-US" altLang="zh-CN" dirty="0"/>
            <a:t>Extremely slow to converge</a:t>
          </a:r>
          <a:endParaRPr lang="zh-CN" dirty="0"/>
        </a:p>
      </dgm:t>
    </dgm:pt>
    <dgm:pt modelId="{83D2DF35-8FBB-47F1-8658-912C6AF6D856}" type="parTrans" cxnId="{92DF797A-1503-41FE-903E-195E13A8FC91}">
      <dgm:prSet/>
      <dgm:spPr/>
      <dgm:t>
        <a:bodyPr/>
        <a:lstStyle/>
        <a:p>
          <a:endParaRPr lang="zh-CN" altLang="en-US"/>
        </a:p>
      </dgm:t>
    </dgm:pt>
    <dgm:pt modelId="{08279C5C-0180-4E32-9AE9-67D0B8DFD395}" type="sibTrans" cxnId="{92DF797A-1503-41FE-903E-195E13A8FC91}">
      <dgm:prSet/>
      <dgm:spPr/>
      <dgm:t>
        <a:bodyPr/>
        <a:lstStyle/>
        <a:p>
          <a:endParaRPr lang="zh-CN" altLang="en-US"/>
        </a:p>
      </dgm:t>
    </dgm:pt>
    <dgm:pt modelId="{26FF313A-F599-4307-B13A-E3D1369B26BF}" type="pres">
      <dgm:prSet presAssocID="{032E19F1-17D1-4059-A9B4-A0EAE59861F9}" presName="Name0" presStyleCnt="0">
        <dgm:presLayoutVars>
          <dgm:dir/>
          <dgm:resizeHandles val="exact"/>
        </dgm:presLayoutVars>
      </dgm:prSet>
      <dgm:spPr/>
    </dgm:pt>
    <dgm:pt modelId="{040982ED-F32E-4DD7-9EDF-37D451277764}" type="pres">
      <dgm:prSet presAssocID="{4E0BA5F5-401B-4D16-B8BC-F54C62D4F1AC}" presName="composite" presStyleCnt="0"/>
      <dgm:spPr/>
    </dgm:pt>
    <dgm:pt modelId="{FA2D4C03-E83E-45D6-ADBA-4605AB7BD97C}" type="pres">
      <dgm:prSet presAssocID="{4E0BA5F5-401B-4D16-B8BC-F54C62D4F1AC}" presName="rect1" presStyleLbl="bgShp" presStyleIdx="0" presStyleCnt="2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</dgm:spPr>
    </dgm:pt>
    <dgm:pt modelId="{F05B06DB-F858-4D45-AFD3-D4128592669B}" type="pres">
      <dgm:prSet presAssocID="{4E0BA5F5-401B-4D16-B8BC-F54C62D4F1AC}" presName="rect2" presStyleLbl="trBgShp" presStyleIdx="0" presStyleCnt="2">
        <dgm:presLayoutVars>
          <dgm:bulletEnabled val="1"/>
        </dgm:presLayoutVars>
      </dgm:prSet>
      <dgm:spPr/>
    </dgm:pt>
    <dgm:pt modelId="{CEC169DA-AB38-4688-A52C-5524019A4D14}" type="pres">
      <dgm:prSet presAssocID="{A329611B-D5C0-4F8C-A7D7-4C76C39A5875}" presName="sibTrans" presStyleCnt="0"/>
      <dgm:spPr/>
    </dgm:pt>
    <dgm:pt modelId="{01A301DE-32BA-410C-A712-7A924FCAF6BA}" type="pres">
      <dgm:prSet presAssocID="{9B2B8BAB-258C-4C74-B42D-CEF29B09DC90}" presName="composite" presStyleCnt="0"/>
      <dgm:spPr/>
    </dgm:pt>
    <dgm:pt modelId="{EB2FB628-E3CD-4C27-8575-3A5C89E68E25}" type="pres">
      <dgm:prSet presAssocID="{9B2B8BAB-258C-4C74-B42D-CEF29B09DC90}" presName="rect1" presStyleLbl="bgShp" presStyleIdx="1" presStyleCnt="2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</dgm:spPr>
    </dgm:pt>
    <dgm:pt modelId="{B5DD31FD-E337-483B-BABC-D78E671C0BAB}" type="pres">
      <dgm:prSet presAssocID="{9B2B8BAB-258C-4C74-B42D-CEF29B09DC90}" presName="rect2" presStyleLbl="trBgShp" presStyleIdx="1" presStyleCnt="2">
        <dgm:presLayoutVars>
          <dgm:bulletEnabled val="1"/>
        </dgm:presLayoutVars>
      </dgm:prSet>
      <dgm:spPr/>
    </dgm:pt>
  </dgm:ptLst>
  <dgm:cxnLst>
    <dgm:cxn modelId="{E557CA0C-7045-4AE5-BBD2-F41474AF1495}" srcId="{032E19F1-17D1-4059-A9B4-A0EAE59861F9}" destId="{4E0BA5F5-401B-4D16-B8BC-F54C62D4F1AC}" srcOrd="0" destOrd="0" parTransId="{49716F82-13EF-49C3-AB0A-1D28E6455162}" sibTransId="{A329611B-D5C0-4F8C-A7D7-4C76C39A5875}"/>
    <dgm:cxn modelId="{2F2BD711-60DC-4BBF-8D35-2F2CB2FDFCF4}" type="presOf" srcId="{032E19F1-17D1-4059-A9B4-A0EAE59861F9}" destId="{26FF313A-F599-4307-B13A-E3D1369B26BF}" srcOrd="0" destOrd="0" presId="urn:microsoft.com/office/officeart/2008/layout/BendingPictureSemiTransparentText"/>
    <dgm:cxn modelId="{C9988056-D244-48D4-B1B7-E177A3E511EB}" srcId="{032E19F1-17D1-4059-A9B4-A0EAE59861F9}" destId="{9B2B8BAB-258C-4C74-B42D-CEF29B09DC90}" srcOrd="1" destOrd="0" parTransId="{B3A1CE1C-CC28-41FC-932E-F0B5420E09AF}" sibTransId="{9AC51EEF-0DA5-49E6-A1D9-EA33A6E5D35C}"/>
    <dgm:cxn modelId="{92DF797A-1503-41FE-903E-195E13A8FC91}" srcId="{4E0BA5F5-401B-4D16-B8BC-F54C62D4F1AC}" destId="{999AC662-7B51-487B-A44A-43D6C34FF8B6}" srcOrd="0" destOrd="0" parTransId="{83D2DF35-8FBB-47F1-8658-912C6AF6D856}" sibTransId="{08279C5C-0180-4E32-9AE9-67D0B8DFD395}"/>
    <dgm:cxn modelId="{530BDA8E-FA68-4998-8418-3E64F6EAF75F}" type="presOf" srcId="{9B2B8BAB-258C-4C74-B42D-CEF29B09DC90}" destId="{B5DD31FD-E337-483B-BABC-D78E671C0BAB}" srcOrd="0" destOrd="0" presId="urn:microsoft.com/office/officeart/2008/layout/BendingPictureSemiTransparentText"/>
    <dgm:cxn modelId="{E87CAD9F-0C88-4847-9A4E-387A4F65D5B5}" type="presOf" srcId="{999AC662-7B51-487B-A44A-43D6C34FF8B6}" destId="{F05B06DB-F858-4D45-AFD3-D4128592669B}" srcOrd="0" destOrd="1" presId="urn:microsoft.com/office/officeart/2008/layout/BendingPictureSemiTransparentText"/>
    <dgm:cxn modelId="{A4547CCF-C9A6-4A16-B2C2-D6AA66C7F69D}" type="presOf" srcId="{08959FF4-863B-4C2A-831D-AA110259A6A3}" destId="{B5DD31FD-E337-483B-BABC-D78E671C0BAB}" srcOrd="0" destOrd="1" presId="urn:microsoft.com/office/officeart/2008/layout/BendingPictureSemiTransparentText"/>
    <dgm:cxn modelId="{792DF3DE-4FB2-4C6B-AC48-98BAC3AE4E2A}" srcId="{9B2B8BAB-258C-4C74-B42D-CEF29B09DC90}" destId="{08959FF4-863B-4C2A-831D-AA110259A6A3}" srcOrd="0" destOrd="0" parTransId="{C1C8EA04-1BA5-4DE7-BC27-8DBB38453B5A}" sibTransId="{031D3A69-B0D0-482E-BCC4-30228B34FFB3}"/>
    <dgm:cxn modelId="{91D39EF4-BA7D-4FF3-95E7-C1A847B15D05}" type="presOf" srcId="{4E0BA5F5-401B-4D16-B8BC-F54C62D4F1AC}" destId="{F05B06DB-F858-4D45-AFD3-D4128592669B}" srcOrd="0" destOrd="0" presId="urn:microsoft.com/office/officeart/2008/layout/BendingPictureSemiTransparentText"/>
    <dgm:cxn modelId="{CF57BABB-9352-4795-9335-26B4A6E124B4}" type="presParOf" srcId="{26FF313A-F599-4307-B13A-E3D1369B26BF}" destId="{040982ED-F32E-4DD7-9EDF-37D451277764}" srcOrd="0" destOrd="0" presId="urn:microsoft.com/office/officeart/2008/layout/BendingPictureSemiTransparentText"/>
    <dgm:cxn modelId="{0C03BC20-E1BF-47A9-9414-D3C89BE839A0}" type="presParOf" srcId="{040982ED-F32E-4DD7-9EDF-37D451277764}" destId="{FA2D4C03-E83E-45D6-ADBA-4605AB7BD97C}" srcOrd="0" destOrd="0" presId="urn:microsoft.com/office/officeart/2008/layout/BendingPictureSemiTransparentText"/>
    <dgm:cxn modelId="{A6BA1B51-DD9F-46FD-A506-D514E246B27A}" type="presParOf" srcId="{040982ED-F32E-4DD7-9EDF-37D451277764}" destId="{F05B06DB-F858-4D45-AFD3-D4128592669B}" srcOrd="1" destOrd="0" presId="urn:microsoft.com/office/officeart/2008/layout/BendingPictureSemiTransparentText"/>
    <dgm:cxn modelId="{E359FC0B-3AB6-4C9C-83B2-A190D0142B3F}" type="presParOf" srcId="{26FF313A-F599-4307-B13A-E3D1369B26BF}" destId="{CEC169DA-AB38-4688-A52C-5524019A4D14}" srcOrd="1" destOrd="0" presId="urn:microsoft.com/office/officeart/2008/layout/BendingPictureSemiTransparentText"/>
    <dgm:cxn modelId="{E2105460-95FF-47B0-8BAF-EE1F361A398E}" type="presParOf" srcId="{26FF313A-F599-4307-B13A-E3D1369B26BF}" destId="{01A301DE-32BA-410C-A712-7A924FCAF6BA}" srcOrd="2" destOrd="0" presId="urn:microsoft.com/office/officeart/2008/layout/BendingPictureSemiTransparentText"/>
    <dgm:cxn modelId="{4401C148-7DB2-4DF2-A4AA-22F6A35052F0}" type="presParOf" srcId="{01A301DE-32BA-410C-A712-7A924FCAF6BA}" destId="{EB2FB628-E3CD-4C27-8575-3A5C89E68E25}" srcOrd="0" destOrd="0" presId="urn:microsoft.com/office/officeart/2008/layout/BendingPictureSemiTransparentText"/>
    <dgm:cxn modelId="{35D35C46-1203-4F74-8959-2408AD5DA825}" type="presParOf" srcId="{01A301DE-32BA-410C-A712-7A924FCAF6BA}" destId="{B5DD31FD-E337-483B-BABC-D78E671C0BAB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7C9E3-AA00-4935-88CC-A836E2DAB7D7}" type="doc">
      <dgm:prSet loTypeId="urn:microsoft.com/office/officeart/2005/8/layout/lProcess3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zh-CN" altLang="en-US"/>
        </a:p>
      </dgm:t>
    </dgm:pt>
    <dgm:pt modelId="{A96D75D0-7209-437A-BFCC-4AF7AAE5447B}">
      <dgm:prSet/>
      <dgm:spPr/>
      <dgm:t>
        <a:bodyPr/>
        <a:lstStyle/>
        <a:p>
          <a:r>
            <a:rPr lang="en-US"/>
            <a:t>Point sampling</a:t>
          </a:r>
          <a:endParaRPr lang="zh-CN"/>
        </a:p>
      </dgm:t>
    </dgm:pt>
    <dgm:pt modelId="{CAE5A381-D97B-49C2-A6AE-4BEDEF5C9C0B}" type="parTrans" cxnId="{4E27F293-A2B9-4B23-A55E-01581D0803DF}">
      <dgm:prSet/>
      <dgm:spPr/>
      <dgm:t>
        <a:bodyPr/>
        <a:lstStyle/>
        <a:p>
          <a:endParaRPr lang="zh-CN" altLang="en-US"/>
        </a:p>
      </dgm:t>
    </dgm:pt>
    <dgm:pt modelId="{52FE9128-9356-4992-B783-0F4B5F5F846B}" type="sibTrans" cxnId="{4E27F293-A2B9-4B23-A55E-01581D0803DF}">
      <dgm:prSet/>
      <dgm:spPr/>
      <dgm:t>
        <a:bodyPr/>
        <a:lstStyle/>
        <a:p>
          <a:endParaRPr lang="zh-CN" altLang="en-US"/>
        </a:p>
      </dgm:t>
    </dgm:pt>
    <dgm:pt modelId="{F6099899-5CE2-4E0C-BB90-21140D14203C}">
      <dgm:prSet/>
      <dgm:spPr/>
      <dgm:t>
        <a:bodyPr/>
        <a:lstStyle/>
        <a:p>
          <a:r>
            <a:rPr lang="en-US"/>
            <a:t>Manifold Sampling </a:t>
          </a:r>
          <a:r>
            <a:rPr lang="en-US" dirty="0"/>
            <a:t>[Zeltner20]</a:t>
          </a:r>
          <a:endParaRPr lang="zh-CN" dirty="0"/>
        </a:p>
      </dgm:t>
    </dgm:pt>
    <dgm:pt modelId="{564556EE-11F7-4207-86DF-D6180A6B9653}" type="parTrans" cxnId="{98453763-5932-4890-A67D-2D094F4D382D}">
      <dgm:prSet/>
      <dgm:spPr/>
      <dgm:t>
        <a:bodyPr/>
        <a:lstStyle/>
        <a:p>
          <a:endParaRPr lang="zh-CN" altLang="en-US"/>
        </a:p>
      </dgm:t>
    </dgm:pt>
    <dgm:pt modelId="{AE109F1E-B9FF-4ED3-BBE9-9E79B789AD7F}" type="sibTrans" cxnId="{98453763-5932-4890-A67D-2D094F4D382D}">
      <dgm:prSet/>
      <dgm:spPr/>
      <dgm:t>
        <a:bodyPr/>
        <a:lstStyle/>
        <a:p>
          <a:endParaRPr lang="zh-CN" altLang="en-US"/>
        </a:p>
      </dgm:t>
    </dgm:pt>
    <dgm:pt modelId="{481E0FC2-9E9C-4077-989E-A45E6C79FEC5}">
      <dgm:prSet/>
      <dgm:spPr/>
      <dgm:t>
        <a:bodyPr/>
        <a:lstStyle/>
        <a:p>
          <a:r>
            <a:rPr lang="en-US" b="1"/>
            <a:t>Manifold Path Guiding [Fan23]</a:t>
          </a:r>
          <a:endParaRPr lang="zh-CN" b="1"/>
        </a:p>
      </dgm:t>
    </dgm:pt>
    <dgm:pt modelId="{45663B00-82B1-4961-9B4D-E0E01C142183}" type="parTrans" cxnId="{57AA4DCA-26DB-4E3B-B34C-6198FE76A2E7}">
      <dgm:prSet/>
      <dgm:spPr/>
      <dgm:t>
        <a:bodyPr/>
        <a:lstStyle/>
        <a:p>
          <a:endParaRPr lang="zh-CN" altLang="en-US"/>
        </a:p>
      </dgm:t>
    </dgm:pt>
    <dgm:pt modelId="{176BDCEB-3FE1-4DBF-BBCC-70DDF582551B}" type="sibTrans" cxnId="{57AA4DCA-26DB-4E3B-B34C-6198FE76A2E7}">
      <dgm:prSet/>
      <dgm:spPr/>
      <dgm:t>
        <a:bodyPr/>
        <a:lstStyle/>
        <a:p>
          <a:endParaRPr lang="zh-CN" altLang="en-US"/>
        </a:p>
      </dgm:t>
    </dgm:pt>
    <dgm:pt modelId="{FDB3D9DD-CAB8-47A9-8087-C4BC114B4C8E}">
      <dgm:prSet/>
      <dgm:spPr/>
      <dgm:t>
        <a:bodyPr/>
        <a:lstStyle/>
        <a:p>
          <a:r>
            <a:rPr lang="en-US"/>
            <a:t>Region analysis</a:t>
          </a:r>
          <a:endParaRPr lang="zh-CN"/>
        </a:p>
      </dgm:t>
    </dgm:pt>
    <dgm:pt modelId="{F0233572-2585-4DAB-A3D1-F1DACE7C9D9A}" type="parTrans" cxnId="{61452019-339E-4663-884C-1E054DA03911}">
      <dgm:prSet/>
      <dgm:spPr/>
      <dgm:t>
        <a:bodyPr/>
        <a:lstStyle/>
        <a:p>
          <a:endParaRPr lang="zh-CN" altLang="en-US"/>
        </a:p>
      </dgm:t>
    </dgm:pt>
    <dgm:pt modelId="{E02A01D6-3DAC-4569-B888-16AC07354F86}" type="sibTrans" cxnId="{61452019-339E-4663-884C-1E054DA03911}">
      <dgm:prSet/>
      <dgm:spPr/>
      <dgm:t>
        <a:bodyPr/>
        <a:lstStyle/>
        <a:p>
          <a:endParaRPr lang="zh-CN" altLang="en-US"/>
        </a:p>
      </dgm:t>
    </dgm:pt>
    <dgm:pt modelId="{B9D343EA-79BD-4E77-AD5A-BB037D5A641A}">
      <dgm:prSet/>
      <dgm:spPr/>
      <dgm:t>
        <a:bodyPr/>
        <a:lstStyle/>
        <a:p>
          <a:r>
            <a:rPr lang="en-US" dirty="0"/>
            <a:t>Path Cuts [Wang20]</a:t>
          </a:r>
          <a:endParaRPr lang="zh-CN" dirty="0"/>
        </a:p>
      </dgm:t>
    </dgm:pt>
    <dgm:pt modelId="{EDBA300D-90E8-4A9F-8B0B-1F179C2FE9CA}" type="parTrans" cxnId="{CAB592F8-FCB3-4DE5-8D72-846BEAC30D9A}">
      <dgm:prSet/>
      <dgm:spPr/>
      <dgm:t>
        <a:bodyPr/>
        <a:lstStyle/>
        <a:p>
          <a:endParaRPr lang="zh-CN" altLang="en-US"/>
        </a:p>
      </dgm:t>
    </dgm:pt>
    <dgm:pt modelId="{42DBC59E-F8C9-4A78-80E4-9AAAA2CAFBC2}" type="sibTrans" cxnId="{CAB592F8-FCB3-4DE5-8D72-846BEAC30D9A}">
      <dgm:prSet/>
      <dgm:spPr/>
      <dgm:t>
        <a:bodyPr/>
        <a:lstStyle/>
        <a:p>
          <a:endParaRPr lang="zh-CN" altLang="en-US"/>
        </a:p>
      </dgm:t>
    </dgm:pt>
    <dgm:pt modelId="{67FE875F-0019-4B82-9077-3B8AF7061083}">
      <dgm:prSet/>
      <dgm:spPr/>
      <dgm:t>
        <a:bodyPr/>
        <a:lstStyle/>
        <a:p>
          <a:r>
            <a:rPr lang="en-US" b="1" dirty="0"/>
            <a:t>Specular Polynomials [Fan24]</a:t>
          </a:r>
          <a:endParaRPr lang="zh-CN" b="1" dirty="0"/>
        </a:p>
      </dgm:t>
    </dgm:pt>
    <dgm:pt modelId="{E40BA0AC-0CDF-4526-BED3-2B36C51352EF}" type="parTrans" cxnId="{7B3691A4-EF4D-481B-B560-13F93FF54504}">
      <dgm:prSet/>
      <dgm:spPr/>
      <dgm:t>
        <a:bodyPr/>
        <a:lstStyle/>
        <a:p>
          <a:endParaRPr lang="zh-CN" altLang="en-US"/>
        </a:p>
      </dgm:t>
    </dgm:pt>
    <dgm:pt modelId="{82515AC7-F6AE-4EC4-8081-4ABDFBC0FD28}" type="sibTrans" cxnId="{7B3691A4-EF4D-481B-B560-13F93FF54504}">
      <dgm:prSet/>
      <dgm:spPr/>
      <dgm:t>
        <a:bodyPr/>
        <a:lstStyle/>
        <a:p>
          <a:endParaRPr lang="zh-CN" altLang="en-US"/>
        </a:p>
      </dgm:t>
    </dgm:pt>
    <dgm:pt modelId="{06D227F9-2B66-49F8-A4AD-83F0EB5D969F}">
      <dgm:prSet/>
      <dgm:spPr/>
      <dgm:t>
        <a:bodyPr/>
        <a:lstStyle/>
        <a:p>
          <a:r>
            <a:rPr lang="en-US" b="1"/>
            <a:t>Bernstein Bounds [Fan25]</a:t>
          </a:r>
          <a:endParaRPr lang="zh-CN" b="1"/>
        </a:p>
      </dgm:t>
    </dgm:pt>
    <dgm:pt modelId="{7DBA0811-5F34-4697-84D1-842D2837D077}" type="parTrans" cxnId="{0EDF263A-BDED-4555-B7DA-7BD0B3930E8E}">
      <dgm:prSet/>
      <dgm:spPr/>
      <dgm:t>
        <a:bodyPr/>
        <a:lstStyle/>
        <a:p>
          <a:endParaRPr lang="zh-CN" altLang="en-US"/>
        </a:p>
      </dgm:t>
    </dgm:pt>
    <dgm:pt modelId="{5DC93CF6-A2C8-4E7F-AD9F-1809C8930D16}" type="sibTrans" cxnId="{0EDF263A-BDED-4555-B7DA-7BD0B3930E8E}">
      <dgm:prSet/>
      <dgm:spPr/>
      <dgm:t>
        <a:bodyPr/>
        <a:lstStyle/>
        <a:p>
          <a:endParaRPr lang="zh-CN" altLang="en-US"/>
        </a:p>
      </dgm:t>
    </dgm:pt>
    <dgm:pt modelId="{73CC717A-DF8F-46D9-ABA8-0AE8BC459CB3}">
      <dgm:prSet/>
      <dgm:spPr/>
      <dgm:t>
        <a:bodyPr/>
        <a:lstStyle/>
        <a:p>
          <a:r>
            <a:rPr lang="en-US" altLang="zh-CN"/>
            <a:t>Manifold NEE </a:t>
          </a:r>
          <a:r>
            <a:rPr lang="en-US" altLang="zh-CN" dirty="0"/>
            <a:t>[Hanika15]</a:t>
          </a:r>
          <a:endParaRPr lang="zh-CN" dirty="0"/>
        </a:p>
      </dgm:t>
    </dgm:pt>
    <dgm:pt modelId="{C690651D-2858-4AAE-BD80-6B987265CE26}" type="parTrans" cxnId="{7D6A4001-1615-4F8C-9899-D716CFB5AAFA}">
      <dgm:prSet/>
      <dgm:spPr/>
      <dgm:t>
        <a:bodyPr/>
        <a:lstStyle/>
        <a:p>
          <a:endParaRPr lang="zh-CN" altLang="en-US"/>
        </a:p>
      </dgm:t>
    </dgm:pt>
    <dgm:pt modelId="{79A301D5-C9B7-4B94-B7BD-C4A269923764}" type="sibTrans" cxnId="{7D6A4001-1615-4F8C-9899-D716CFB5AAFA}">
      <dgm:prSet/>
      <dgm:spPr/>
      <dgm:t>
        <a:bodyPr/>
        <a:lstStyle/>
        <a:p>
          <a:endParaRPr lang="zh-CN" altLang="en-US"/>
        </a:p>
      </dgm:t>
    </dgm:pt>
    <dgm:pt modelId="{B4554019-EFD3-42EB-9F5B-3EB458695648}">
      <dgm:prSet/>
      <dgm:spPr/>
      <dgm:t>
        <a:bodyPr/>
        <a:lstStyle/>
        <a:p>
          <a:r>
            <a:rPr lang="en-US" altLang="zh-CN"/>
            <a:t>Manifold Exploration </a:t>
          </a:r>
          <a:r>
            <a:rPr lang="en-US" altLang="zh-CN" dirty="0"/>
            <a:t>[Jakob12]</a:t>
          </a:r>
          <a:endParaRPr lang="zh-CN" dirty="0"/>
        </a:p>
      </dgm:t>
    </dgm:pt>
    <dgm:pt modelId="{FEF821B7-A4DC-4915-9F42-F8629623847B}" type="parTrans" cxnId="{7111DBA9-3914-4ADC-A6CA-0756A9C6816E}">
      <dgm:prSet/>
      <dgm:spPr/>
      <dgm:t>
        <a:bodyPr/>
        <a:lstStyle/>
        <a:p>
          <a:endParaRPr lang="zh-CN" altLang="en-US"/>
        </a:p>
      </dgm:t>
    </dgm:pt>
    <dgm:pt modelId="{C669ACD0-099E-4EF5-8C65-8E0DA8E0B9A7}" type="sibTrans" cxnId="{7111DBA9-3914-4ADC-A6CA-0756A9C6816E}">
      <dgm:prSet/>
      <dgm:spPr/>
      <dgm:t>
        <a:bodyPr/>
        <a:lstStyle/>
        <a:p>
          <a:endParaRPr lang="zh-CN" altLang="en-US"/>
        </a:p>
      </dgm:t>
    </dgm:pt>
    <dgm:pt modelId="{258EECF3-CB0D-4B4D-94CC-1221C87AD2D1}">
      <dgm:prSet/>
      <dgm:spPr/>
      <dgm:t>
        <a:bodyPr/>
        <a:lstStyle/>
        <a:p>
          <a:r>
            <a:rPr lang="en-US" altLang="zh-CN" dirty="0"/>
            <a:t>Spindle Test [Walter09]</a:t>
          </a:r>
          <a:endParaRPr lang="zh-CN" dirty="0"/>
        </a:p>
      </dgm:t>
    </dgm:pt>
    <dgm:pt modelId="{4CD38E95-43A2-41B2-AF6F-F541C9291DA9}" type="parTrans" cxnId="{BD285D71-E18A-483F-A737-78CABC9E21FC}">
      <dgm:prSet/>
      <dgm:spPr/>
      <dgm:t>
        <a:bodyPr/>
        <a:lstStyle/>
        <a:p>
          <a:endParaRPr lang="zh-CN" altLang="en-US"/>
        </a:p>
      </dgm:t>
    </dgm:pt>
    <dgm:pt modelId="{D26D7CBC-DB85-42CE-8911-D82A017D03F8}" type="sibTrans" cxnId="{BD285D71-E18A-483F-A737-78CABC9E21FC}">
      <dgm:prSet/>
      <dgm:spPr/>
      <dgm:t>
        <a:bodyPr/>
        <a:lstStyle/>
        <a:p>
          <a:endParaRPr lang="zh-CN" altLang="en-US"/>
        </a:p>
      </dgm:t>
    </dgm:pt>
    <dgm:pt modelId="{2FE6B546-837A-4383-AF56-6FD39E82E735}" type="pres">
      <dgm:prSet presAssocID="{F107C9E3-AA00-4935-88CC-A836E2DAB7D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F16099-ABF5-4407-BDAD-52C6B069758D}" type="pres">
      <dgm:prSet presAssocID="{A96D75D0-7209-437A-BFCC-4AF7AAE5447B}" presName="horFlow" presStyleCnt="0"/>
      <dgm:spPr/>
    </dgm:pt>
    <dgm:pt modelId="{ED092E7C-180B-460F-9CDB-8A42CCA9BEF8}" type="pres">
      <dgm:prSet presAssocID="{A96D75D0-7209-437A-BFCC-4AF7AAE5447B}" presName="bigChev" presStyleLbl="node1" presStyleIdx="0" presStyleCnt="2"/>
      <dgm:spPr/>
    </dgm:pt>
    <dgm:pt modelId="{C186651A-CD0B-436C-8F03-BEBC045E175D}" type="pres">
      <dgm:prSet presAssocID="{FEF821B7-A4DC-4915-9F42-F8629623847B}" presName="parTrans" presStyleCnt="0"/>
      <dgm:spPr/>
    </dgm:pt>
    <dgm:pt modelId="{87C0EFC0-A7D8-40C3-B288-DE93C857F4B2}" type="pres">
      <dgm:prSet presAssocID="{B4554019-EFD3-42EB-9F5B-3EB458695648}" presName="node" presStyleLbl="alignAccFollowNode1" presStyleIdx="0" presStyleCnt="8">
        <dgm:presLayoutVars>
          <dgm:bulletEnabled val="1"/>
        </dgm:presLayoutVars>
      </dgm:prSet>
      <dgm:spPr/>
    </dgm:pt>
    <dgm:pt modelId="{4F1C96A7-459A-4B99-AA06-2F26FE6AE95E}" type="pres">
      <dgm:prSet presAssocID="{C669ACD0-099E-4EF5-8C65-8E0DA8E0B9A7}" presName="sibTrans" presStyleCnt="0"/>
      <dgm:spPr/>
    </dgm:pt>
    <dgm:pt modelId="{AEFABD61-9051-4DF8-98D2-B657F6B8949A}" type="pres">
      <dgm:prSet presAssocID="{73CC717A-DF8F-46D9-ABA8-0AE8BC459CB3}" presName="node" presStyleLbl="alignAccFollowNode1" presStyleIdx="1" presStyleCnt="8">
        <dgm:presLayoutVars>
          <dgm:bulletEnabled val="1"/>
        </dgm:presLayoutVars>
      </dgm:prSet>
      <dgm:spPr/>
    </dgm:pt>
    <dgm:pt modelId="{4044501E-F008-4F1D-B931-58A5C43B2B1D}" type="pres">
      <dgm:prSet presAssocID="{79A301D5-C9B7-4B94-B7BD-C4A269923764}" presName="sibTrans" presStyleCnt="0"/>
      <dgm:spPr/>
    </dgm:pt>
    <dgm:pt modelId="{CF6385DA-C2A5-4E03-9337-FC18E4AFD57B}" type="pres">
      <dgm:prSet presAssocID="{F6099899-5CE2-4E0C-BB90-21140D14203C}" presName="node" presStyleLbl="alignAccFollowNode1" presStyleIdx="2" presStyleCnt="8">
        <dgm:presLayoutVars>
          <dgm:bulletEnabled val="1"/>
        </dgm:presLayoutVars>
      </dgm:prSet>
      <dgm:spPr/>
    </dgm:pt>
    <dgm:pt modelId="{05F44303-4FD9-4EB0-BDA6-8BB92557A161}" type="pres">
      <dgm:prSet presAssocID="{AE109F1E-B9FF-4ED3-BBE9-9E79B789AD7F}" presName="sibTrans" presStyleCnt="0"/>
      <dgm:spPr/>
    </dgm:pt>
    <dgm:pt modelId="{0D8581F8-FAA2-457D-A128-502F73776B2F}" type="pres">
      <dgm:prSet presAssocID="{481E0FC2-9E9C-4077-989E-A45E6C79FEC5}" presName="node" presStyleLbl="alignAccFollowNode1" presStyleIdx="3" presStyleCnt="8">
        <dgm:presLayoutVars>
          <dgm:bulletEnabled val="1"/>
        </dgm:presLayoutVars>
      </dgm:prSet>
      <dgm:spPr/>
    </dgm:pt>
    <dgm:pt modelId="{18C0934C-6523-4CA9-ABEF-8C9EC6D5B932}" type="pres">
      <dgm:prSet presAssocID="{A96D75D0-7209-437A-BFCC-4AF7AAE5447B}" presName="vSp" presStyleCnt="0"/>
      <dgm:spPr/>
    </dgm:pt>
    <dgm:pt modelId="{475B9903-F560-4171-BD3F-E424D520C496}" type="pres">
      <dgm:prSet presAssocID="{FDB3D9DD-CAB8-47A9-8087-C4BC114B4C8E}" presName="horFlow" presStyleCnt="0"/>
      <dgm:spPr/>
    </dgm:pt>
    <dgm:pt modelId="{E36E90B1-5FA3-4778-B7C2-DEC2694614AF}" type="pres">
      <dgm:prSet presAssocID="{FDB3D9DD-CAB8-47A9-8087-C4BC114B4C8E}" presName="bigChev" presStyleLbl="node1" presStyleIdx="1" presStyleCnt="2"/>
      <dgm:spPr/>
    </dgm:pt>
    <dgm:pt modelId="{B05CA415-3BCF-4F90-A236-6F3D71527917}" type="pres">
      <dgm:prSet presAssocID="{4CD38E95-43A2-41B2-AF6F-F541C9291DA9}" presName="parTrans" presStyleCnt="0"/>
      <dgm:spPr/>
    </dgm:pt>
    <dgm:pt modelId="{4041BE9C-EF21-41D8-8391-46DE2D2E765D}" type="pres">
      <dgm:prSet presAssocID="{258EECF3-CB0D-4B4D-94CC-1221C87AD2D1}" presName="node" presStyleLbl="alignAccFollowNode1" presStyleIdx="4" presStyleCnt="8">
        <dgm:presLayoutVars>
          <dgm:bulletEnabled val="1"/>
        </dgm:presLayoutVars>
      </dgm:prSet>
      <dgm:spPr/>
    </dgm:pt>
    <dgm:pt modelId="{32F87071-2828-452D-A34C-6644240CC379}" type="pres">
      <dgm:prSet presAssocID="{D26D7CBC-DB85-42CE-8911-D82A017D03F8}" presName="sibTrans" presStyleCnt="0"/>
      <dgm:spPr/>
    </dgm:pt>
    <dgm:pt modelId="{78D7F39E-3FC0-478F-B530-8EDA01240901}" type="pres">
      <dgm:prSet presAssocID="{B9D343EA-79BD-4E77-AD5A-BB037D5A641A}" presName="node" presStyleLbl="alignAccFollowNode1" presStyleIdx="5" presStyleCnt="8">
        <dgm:presLayoutVars>
          <dgm:bulletEnabled val="1"/>
        </dgm:presLayoutVars>
      </dgm:prSet>
      <dgm:spPr/>
    </dgm:pt>
    <dgm:pt modelId="{6FE0EEEF-2F11-4C6D-9BB3-13B9ABDA1F06}" type="pres">
      <dgm:prSet presAssocID="{42DBC59E-F8C9-4A78-80E4-9AAAA2CAFBC2}" presName="sibTrans" presStyleCnt="0"/>
      <dgm:spPr/>
    </dgm:pt>
    <dgm:pt modelId="{FDDF9F4D-C440-4E4F-924B-8B8C5BCFC266}" type="pres">
      <dgm:prSet presAssocID="{67FE875F-0019-4B82-9077-3B8AF7061083}" presName="node" presStyleLbl="alignAccFollowNode1" presStyleIdx="6" presStyleCnt="8">
        <dgm:presLayoutVars>
          <dgm:bulletEnabled val="1"/>
        </dgm:presLayoutVars>
      </dgm:prSet>
      <dgm:spPr/>
    </dgm:pt>
    <dgm:pt modelId="{79EE852C-3793-47CF-AEC0-09D7E904CE1D}" type="pres">
      <dgm:prSet presAssocID="{82515AC7-F6AE-4EC4-8081-4ABDFBC0FD28}" presName="sibTrans" presStyleCnt="0"/>
      <dgm:spPr/>
    </dgm:pt>
    <dgm:pt modelId="{D2381FCF-4DB9-4089-A428-7799DE766F3B}" type="pres">
      <dgm:prSet presAssocID="{06D227F9-2B66-49F8-A4AD-83F0EB5D969F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7D6A4001-1615-4F8C-9899-D716CFB5AAFA}" srcId="{A96D75D0-7209-437A-BFCC-4AF7AAE5447B}" destId="{73CC717A-DF8F-46D9-ABA8-0AE8BC459CB3}" srcOrd="1" destOrd="0" parTransId="{C690651D-2858-4AAE-BD80-6B987265CE26}" sibTransId="{79A301D5-C9B7-4B94-B7BD-C4A269923764}"/>
    <dgm:cxn modelId="{61452019-339E-4663-884C-1E054DA03911}" srcId="{F107C9E3-AA00-4935-88CC-A836E2DAB7D7}" destId="{FDB3D9DD-CAB8-47A9-8087-C4BC114B4C8E}" srcOrd="1" destOrd="0" parTransId="{F0233572-2585-4DAB-A3D1-F1DACE7C9D9A}" sibTransId="{E02A01D6-3DAC-4569-B888-16AC07354F86}"/>
    <dgm:cxn modelId="{0EDF263A-BDED-4555-B7DA-7BD0B3930E8E}" srcId="{FDB3D9DD-CAB8-47A9-8087-C4BC114B4C8E}" destId="{06D227F9-2B66-49F8-A4AD-83F0EB5D969F}" srcOrd="3" destOrd="0" parTransId="{7DBA0811-5F34-4697-84D1-842D2837D077}" sibTransId="{5DC93CF6-A2C8-4E7F-AD9F-1809C8930D16}"/>
    <dgm:cxn modelId="{5CFE7140-07F7-4DCD-940F-6329A98E52F3}" type="presOf" srcId="{481E0FC2-9E9C-4077-989E-A45E6C79FEC5}" destId="{0D8581F8-FAA2-457D-A128-502F73776B2F}" srcOrd="0" destOrd="0" presId="urn:microsoft.com/office/officeart/2005/8/layout/lProcess3"/>
    <dgm:cxn modelId="{65DB9C42-0F1A-4EA2-844D-C3284B3C7BEA}" type="presOf" srcId="{F107C9E3-AA00-4935-88CC-A836E2DAB7D7}" destId="{2FE6B546-837A-4383-AF56-6FD39E82E735}" srcOrd="0" destOrd="0" presId="urn:microsoft.com/office/officeart/2005/8/layout/lProcess3"/>
    <dgm:cxn modelId="{98453763-5932-4890-A67D-2D094F4D382D}" srcId="{A96D75D0-7209-437A-BFCC-4AF7AAE5447B}" destId="{F6099899-5CE2-4E0C-BB90-21140D14203C}" srcOrd="2" destOrd="0" parTransId="{564556EE-11F7-4207-86DF-D6180A6B9653}" sibTransId="{AE109F1E-B9FF-4ED3-BBE9-9E79B789AD7F}"/>
    <dgm:cxn modelId="{1564A968-9826-459E-95EC-2A8A8537BCFF}" type="presOf" srcId="{67FE875F-0019-4B82-9077-3B8AF7061083}" destId="{FDDF9F4D-C440-4E4F-924B-8B8C5BCFC266}" srcOrd="0" destOrd="0" presId="urn:microsoft.com/office/officeart/2005/8/layout/lProcess3"/>
    <dgm:cxn modelId="{BFCAB24B-8FFF-412F-B8CD-2506268256C5}" type="presOf" srcId="{A96D75D0-7209-437A-BFCC-4AF7AAE5447B}" destId="{ED092E7C-180B-460F-9CDB-8A42CCA9BEF8}" srcOrd="0" destOrd="0" presId="urn:microsoft.com/office/officeart/2005/8/layout/lProcess3"/>
    <dgm:cxn modelId="{BD285D71-E18A-483F-A737-78CABC9E21FC}" srcId="{FDB3D9DD-CAB8-47A9-8087-C4BC114B4C8E}" destId="{258EECF3-CB0D-4B4D-94CC-1221C87AD2D1}" srcOrd="0" destOrd="0" parTransId="{4CD38E95-43A2-41B2-AF6F-F541C9291DA9}" sibTransId="{D26D7CBC-DB85-42CE-8911-D82A017D03F8}"/>
    <dgm:cxn modelId="{4A0CF55A-743D-44F4-9E2A-570514616143}" type="presOf" srcId="{B4554019-EFD3-42EB-9F5B-3EB458695648}" destId="{87C0EFC0-A7D8-40C3-B288-DE93C857F4B2}" srcOrd="0" destOrd="0" presId="urn:microsoft.com/office/officeart/2005/8/layout/lProcess3"/>
    <dgm:cxn modelId="{4E27F293-A2B9-4B23-A55E-01581D0803DF}" srcId="{F107C9E3-AA00-4935-88CC-A836E2DAB7D7}" destId="{A96D75D0-7209-437A-BFCC-4AF7AAE5447B}" srcOrd="0" destOrd="0" parTransId="{CAE5A381-D97B-49C2-A6AE-4BEDEF5C9C0B}" sibTransId="{52FE9128-9356-4992-B783-0F4B5F5F846B}"/>
    <dgm:cxn modelId="{AC356C94-C28B-4E30-B37C-C2AAADAD276D}" type="presOf" srcId="{06D227F9-2B66-49F8-A4AD-83F0EB5D969F}" destId="{D2381FCF-4DB9-4089-A428-7799DE766F3B}" srcOrd="0" destOrd="0" presId="urn:microsoft.com/office/officeart/2005/8/layout/lProcess3"/>
    <dgm:cxn modelId="{7B3691A4-EF4D-481B-B560-13F93FF54504}" srcId="{FDB3D9DD-CAB8-47A9-8087-C4BC114B4C8E}" destId="{67FE875F-0019-4B82-9077-3B8AF7061083}" srcOrd="2" destOrd="0" parTransId="{E40BA0AC-0CDF-4526-BED3-2B36C51352EF}" sibTransId="{82515AC7-F6AE-4EC4-8081-4ABDFBC0FD28}"/>
    <dgm:cxn modelId="{7111DBA9-3914-4ADC-A6CA-0756A9C6816E}" srcId="{A96D75D0-7209-437A-BFCC-4AF7AAE5447B}" destId="{B4554019-EFD3-42EB-9F5B-3EB458695648}" srcOrd="0" destOrd="0" parTransId="{FEF821B7-A4DC-4915-9F42-F8629623847B}" sibTransId="{C669ACD0-099E-4EF5-8C65-8E0DA8E0B9A7}"/>
    <dgm:cxn modelId="{0C612ABA-FF24-4E7A-82F0-5C9512B8833B}" type="presOf" srcId="{FDB3D9DD-CAB8-47A9-8087-C4BC114B4C8E}" destId="{E36E90B1-5FA3-4778-B7C2-DEC2694614AF}" srcOrd="0" destOrd="0" presId="urn:microsoft.com/office/officeart/2005/8/layout/lProcess3"/>
    <dgm:cxn modelId="{57AA4DCA-26DB-4E3B-B34C-6198FE76A2E7}" srcId="{A96D75D0-7209-437A-BFCC-4AF7AAE5447B}" destId="{481E0FC2-9E9C-4077-989E-A45E6C79FEC5}" srcOrd="3" destOrd="0" parTransId="{45663B00-82B1-4961-9B4D-E0E01C142183}" sibTransId="{176BDCEB-3FE1-4DBF-BBCC-70DDF582551B}"/>
    <dgm:cxn modelId="{208889CF-7883-46B4-857E-363AD0755BEA}" type="presOf" srcId="{B9D343EA-79BD-4E77-AD5A-BB037D5A641A}" destId="{78D7F39E-3FC0-478F-B530-8EDA01240901}" srcOrd="0" destOrd="0" presId="urn:microsoft.com/office/officeart/2005/8/layout/lProcess3"/>
    <dgm:cxn modelId="{254800DD-ABFE-4D7D-A389-A96F2A4DD262}" type="presOf" srcId="{73CC717A-DF8F-46D9-ABA8-0AE8BC459CB3}" destId="{AEFABD61-9051-4DF8-98D2-B657F6B8949A}" srcOrd="0" destOrd="0" presId="urn:microsoft.com/office/officeart/2005/8/layout/lProcess3"/>
    <dgm:cxn modelId="{A70ABEDD-E479-416F-8A3F-DFCDEE635B89}" type="presOf" srcId="{F6099899-5CE2-4E0C-BB90-21140D14203C}" destId="{CF6385DA-C2A5-4E03-9337-FC18E4AFD57B}" srcOrd="0" destOrd="0" presId="urn:microsoft.com/office/officeart/2005/8/layout/lProcess3"/>
    <dgm:cxn modelId="{CAB592F8-FCB3-4DE5-8D72-846BEAC30D9A}" srcId="{FDB3D9DD-CAB8-47A9-8087-C4BC114B4C8E}" destId="{B9D343EA-79BD-4E77-AD5A-BB037D5A641A}" srcOrd="1" destOrd="0" parTransId="{EDBA300D-90E8-4A9F-8B0B-1F179C2FE9CA}" sibTransId="{42DBC59E-F8C9-4A78-80E4-9AAAA2CAFBC2}"/>
    <dgm:cxn modelId="{8C7A03FC-ED58-434A-8827-1F042D752E79}" type="presOf" srcId="{258EECF3-CB0D-4B4D-94CC-1221C87AD2D1}" destId="{4041BE9C-EF21-41D8-8391-46DE2D2E765D}" srcOrd="0" destOrd="0" presId="urn:microsoft.com/office/officeart/2005/8/layout/lProcess3"/>
    <dgm:cxn modelId="{E9A0B476-A9F5-4090-9FAD-436951787DB5}" type="presParOf" srcId="{2FE6B546-837A-4383-AF56-6FD39E82E735}" destId="{B2F16099-ABF5-4407-BDAD-52C6B069758D}" srcOrd="0" destOrd="0" presId="urn:microsoft.com/office/officeart/2005/8/layout/lProcess3"/>
    <dgm:cxn modelId="{7F0A482A-8AEC-4AA0-A6C2-76266E4CA123}" type="presParOf" srcId="{B2F16099-ABF5-4407-BDAD-52C6B069758D}" destId="{ED092E7C-180B-460F-9CDB-8A42CCA9BEF8}" srcOrd="0" destOrd="0" presId="urn:microsoft.com/office/officeart/2005/8/layout/lProcess3"/>
    <dgm:cxn modelId="{D9CB6727-B989-4C86-BE2F-9CA653DB83FD}" type="presParOf" srcId="{B2F16099-ABF5-4407-BDAD-52C6B069758D}" destId="{C186651A-CD0B-436C-8F03-BEBC045E175D}" srcOrd="1" destOrd="0" presId="urn:microsoft.com/office/officeart/2005/8/layout/lProcess3"/>
    <dgm:cxn modelId="{864C01F3-2E44-4E47-A730-632A59971C3B}" type="presParOf" srcId="{B2F16099-ABF5-4407-BDAD-52C6B069758D}" destId="{87C0EFC0-A7D8-40C3-B288-DE93C857F4B2}" srcOrd="2" destOrd="0" presId="urn:microsoft.com/office/officeart/2005/8/layout/lProcess3"/>
    <dgm:cxn modelId="{6D8EC869-31B2-4E81-AC40-416B0334060D}" type="presParOf" srcId="{B2F16099-ABF5-4407-BDAD-52C6B069758D}" destId="{4F1C96A7-459A-4B99-AA06-2F26FE6AE95E}" srcOrd="3" destOrd="0" presId="urn:microsoft.com/office/officeart/2005/8/layout/lProcess3"/>
    <dgm:cxn modelId="{D9E72545-B37B-4493-960C-D586EF2CD9C6}" type="presParOf" srcId="{B2F16099-ABF5-4407-BDAD-52C6B069758D}" destId="{AEFABD61-9051-4DF8-98D2-B657F6B8949A}" srcOrd="4" destOrd="0" presId="urn:microsoft.com/office/officeart/2005/8/layout/lProcess3"/>
    <dgm:cxn modelId="{FEEEE897-D93A-4F3B-B539-A057E29EC0BA}" type="presParOf" srcId="{B2F16099-ABF5-4407-BDAD-52C6B069758D}" destId="{4044501E-F008-4F1D-B931-58A5C43B2B1D}" srcOrd="5" destOrd="0" presId="urn:microsoft.com/office/officeart/2005/8/layout/lProcess3"/>
    <dgm:cxn modelId="{4452F7AD-5FEF-410F-90C4-C2EE4879D8FC}" type="presParOf" srcId="{B2F16099-ABF5-4407-BDAD-52C6B069758D}" destId="{CF6385DA-C2A5-4E03-9337-FC18E4AFD57B}" srcOrd="6" destOrd="0" presId="urn:microsoft.com/office/officeart/2005/8/layout/lProcess3"/>
    <dgm:cxn modelId="{D0077AB9-487A-4232-AB42-65A21739E895}" type="presParOf" srcId="{B2F16099-ABF5-4407-BDAD-52C6B069758D}" destId="{05F44303-4FD9-4EB0-BDA6-8BB92557A161}" srcOrd="7" destOrd="0" presId="urn:microsoft.com/office/officeart/2005/8/layout/lProcess3"/>
    <dgm:cxn modelId="{8EE6E987-3CDF-469D-A4AA-66222516F4D9}" type="presParOf" srcId="{B2F16099-ABF5-4407-BDAD-52C6B069758D}" destId="{0D8581F8-FAA2-457D-A128-502F73776B2F}" srcOrd="8" destOrd="0" presId="urn:microsoft.com/office/officeart/2005/8/layout/lProcess3"/>
    <dgm:cxn modelId="{C2C998CA-1723-45DE-8255-85E62DA7A4DF}" type="presParOf" srcId="{2FE6B546-837A-4383-AF56-6FD39E82E735}" destId="{18C0934C-6523-4CA9-ABEF-8C9EC6D5B932}" srcOrd="1" destOrd="0" presId="urn:microsoft.com/office/officeart/2005/8/layout/lProcess3"/>
    <dgm:cxn modelId="{ECDCEDE5-62A7-482F-83AE-13D34718CC02}" type="presParOf" srcId="{2FE6B546-837A-4383-AF56-6FD39E82E735}" destId="{475B9903-F560-4171-BD3F-E424D520C496}" srcOrd="2" destOrd="0" presId="urn:microsoft.com/office/officeart/2005/8/layout/lProcess3"/>
    <dgm:cxn modelId="{F4BB81B3-BA64-4B9C-89BD-F5B5CA5105DF}" type="presParOf" srcId="{475B9903-F560-4171-BD3F-E424D520C496}" destId="{E36E90B1-5FA3-4778-B7C2-DEC2694614AF}" srcOrd="0" destOrd="0" presId="urn:microsoft.com/office/officeart/2005/8/layout/lProcess3"/>
    <dgm:cxn modelId="{821DC6D7-A519-44B1-B4D0-780A78A6439B}" type="presParOf" srcId="{475B9903-F560-4171-BD3F-E424D520C496}" destId="{B05CA415-3BCF-4F90-A236-6F3D71527917}" srcOrd="1" destOrd="0" presId="urn:microsoft.com/office/officeart/2005/8/layout/lProcess3"/>
    <dgm:cxn modelId="{311DADE4-CB96-4AEF-B552-0252452AEF56}" type="presParOf" srcId="{475B9903-F560-4171-BD3F-E424D520C496}" destId="{4041BE9C-EF21-41D8-8391-46DE2D2E765D}" srcOrd="2" destOrd="0" presId="urn:microsoft.com/office/officeart/2005/8/layout/lProcess3"/>
    <dgm:cxn modelId="{9C214A3B-4543-48E6-9978-0D98076B9A4D}" type="presParOf" srcId="{475B9903-F560-4171-BD3F-E424D520C496}" destId="{32F87071-2828-452D-A34C-6644240CC379}" srcOrd="3" destOrd="0" presId="urn:microsoft.com/office/officeart/2005/8/layout/lProcess3"/>
    <dgm:cxn modelId="{A852EE8E-8612-4DF3-9391-FCA7235CF08C}" type="presParOf" srcId="{475B9903-F560-4171-BD3F-E424D520C496}" destId="{78D7F39E-3FC0-478F-B530-8EDA01240901}" srcOrd="4" destOrd="0" presId="urn:microsoft.com/office/officeart/2005/8/layout/lProcess3"/>
    <dgm:cxn modelId="{10A39678-7923-4EF2-B6DC-C4F151768B1A}" type="presParOf" srcId="{475B9903-F560-4171-BD3F-E424D520C496}" destId="{6FE0EEEF-2F11-4C6D-9BB3-13B9ABDA1F06}" srcOrd="5" destOrd="0" presId="urn:microsoft.com/office/officeart/2005/8/layout/lProcess3"/>
    <dgm:cxn modelId="{BF23E03E-9522-4408-8BBD-8FF214726B7A}" type="presParOf" srcId="{475B9903-F560-4171-BD3F-E424D520C496}" destId="{FDDF9F4D-C440-4E4F-924B-8B8C5BCFC266}" srcOrd="6" destOrd="0" presId="urn:microsoft.com/office/officeart/2005/8/layout/lProcess3"/>
    <dgm:cxn modelId="{C647BBC8-6F62-4FBF-89F8-B52929247947}" type="presParOf" srcId="{475B9903-F560-4171-BD3F-E424D520C496}" destId="{79EE852C-3793-47CF-AEC0-09D7E904CE1D}" srcOrd="7" destOrd="0" presId="urn:microsoft.com/office/officeart/2005/8/layout/lProcess3"/>
    <dgm:cxn modelId="{0F9F3C8C-18F1-401E-86A0-CAF1592C079C}" type="presParOf" srcId="{475B9903-F560-4171-BD3F-E424D520C496}" destId="{D2381FCF-4DB9-4089-A428-7799DE766F3B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D4C03-E83E-45D6-ADBA-4605AB7BD97C}">
      <dsp:nvSpPr>
        <dsp:cNvPr id="0" name=""/>
        <dsp:cNvSpPr/>
      </dsp:nvSpPr>
      <dsp:spPr>
        <a:xfrm>
          <a:off x="347" y="31870"/>
          <a:ext cx="5002340" cy="428759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B06DB-F858-4D45-AFD3-D4128592669B}">
      <dsp:nvSpPr>
        <dsp:cNvPr id="0" name=""/>
        <dsp:cNvSpPr/>
      </dsp:nvSpPr>
      <dsp:spPr>
        <a:xfrm>
          <a:off x="347" y="3033188"/>
          <a:ext cx="5002340" cy="102902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 guiding </a:t>
          </a:r>
          <a:r>
            <a:rPr lang="en-US" sz="2700" kern="1200" dirty="0"/>
            <a:t>[</a:t>
          </a:r>
          <a:r>
            <a:rPr lang="en-US" altLang="zh-CN" sz="2700" kern="1200" dirty="0"/>
            <a:t>Müller</a:t>
          </a:r>
          <a:r>
            <a:rPr lang="en-US" sz="2700" kern="1200" dirty="0"/>
            <a:t> et al. 2017]</a:t>
          </a:r>
          <a:endParaRPr lang="zh-CN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100" kern="1200" dirty="0"/>
            <a:t>Extremely slow to converge</a:t>
          </a:r>
          <a:endParaRPr lang="zh-CN" sz="2100" kern="1200" dirty="0"/>
        </a:p>
      </dsp:txBody>
      <dsp:txXfrm>
        <a:off x="347" y="3033188"/>
        <a:ext cx="5002340" cy="1029023"/>
      </dsp:txXfrm>
    </dsp:sp>
    <dsp:sp modelId="{EB2FB628-E3CD-4C27-8575-3A5C89E68E25}">
      <dsp:nvSpPr>
        <dsp:cNvPr id="0" name=""/>
        <dsp:cNvSpPr/>
      </dsp:nvSpPr>
      <dsp:spPr>
        <a:xfrm>
          <a:off x="5512912" y="31870"/>
          <a:ext cx="5002340" cy="428759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D31FD-E337-483B-BABC-D78E671C0BAB}">
      <dsp:nvSpPr>
        <dsp:cNvPr id="0" name=""/>
        <dsp:cNvSpPr/>
      </dsp:nvSpPr>
      <dsp:spPr>
        <a:xfrm>
          <a:off x="5512912" y="3033188"/>
          <a:ext cx="5002340" cy="102902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SPPM </a:t>
          </a:r>
          <a:r>
            <a:rPr lang="en-US" sz="2700" kern="1200" dirty="0"/>
            <a:t>[Hachisuka et al. 2009]</a:t>
          </a:r>
          <a:endParaRPr lang="zh-CN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100" kern="1200" dirty="0"/>
            <a:t>Blurring and noise</a:t>
          </a:r>
          <a:endParaRPr lang="zh-CN" sz="2100" kern="1200" dirty="0"/>
        </a:p>
      </dsp:txBody>
      <dsp:txXfrm>
        <a:off x="5512912" y="3033188"/>
        <a:ext cx="5002340" cy="1029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92E7C-180B-460F-9CDB-8A42CCA9BEF8}">
      <dsp:nvSpPr>
        <dsp:cNvPr id="0" name=""/>
        <dsp:cNvSpPr/>
      </dsp:nvSpPr>
      <dsp:spPr>
        <a:xfrm>
          <a:off x="1499" y="191065"/>
          <a:ext cx="2995421" cy="1198168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Point sampling</a:t>
          </a:r>
          <a:endParaRPr lang="zh-CN" sz="3600" kern="1200"/>
        </a:p>
      </dsp:txBody>
      <dsp:txXfrm>
        <a:off x="600583" y="191065"/>
        <a:ext cx="1797253" cy="1198168"/>
      </dsp:txXfrm>
    </dsp:sp>
    <dsp:sp modelId="{87C0EFC0-A7D8-40C3-B288-DE93C857F4B2}">
      <dsp:nvSpPr>
        <dsp:cNvPr id="0" name=""/>
        <dsp:cNvSpPr/>
      </dsp:nvSpPr>
      <dsp:spPr>
        <a:xfrm>
          <a:off x="2607516" y="292909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/>
            <a:t>Manifold Exploration </a:t>
          </a:r>
          <a:r>
            <a:rPr lang="en-US" altLang="zh-CN" sz="1900" kern="1200" dirty="0"/>
            <a:t>[Jakob12]</a:t>
          </a:r>
          <a:endParaRPr lang="zh-CN" sz="1900" kern="1200" dirty="0"/>
        </a:p>
      </dsp:txBody>
      <dsp:txXfrm>
        <a:off x="3104756" y="292909"/>
        <a:ext cx="1491720" cy="994479"/>
      </dsp:txXfrm>
    </dsp:sp>
    <dsp:sp modelId="{AEFABD61-9051-4DF8-98D2-B657F6B8949A}">
      <dsp:nvSpPr>
        <dsp:cNvPr id="0" name=""/>
        <dsp:cNvSpPr/>
      </dsp:nvSpPr>
      <dsp:spPr>
        <a:xfrm>
          <a:off x="4745648" y="292909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/>
            <a:t>Manifold NEE </a:t>
          </a:r>
          <a:r>
            <a:rPr lang="en-US" altLang="zh-CN" sz="1900" kern="1200" dirty="0"/>
            <a:t>[Hanika15]</a:t>
          </a:r>
          <a:endParaRPr lang="zh-CN" sz="1900" kern="1200" dirty="0"/>
        </a:p>
      </dsp:txBody>
      <dsp:txXfrm>
        <a:off x="5242888" y="292909"/>
        <a:ext cx="1491720" cy="994479"/>
      </dsp:txXfrm>
    </dsp:sp>
    <dsp:sp modelId="{CF6385DA-C2A5-4E03-9337-FC18E4AFD57B}">
      <dsp:nvSpPr>
        <dsp:cNvPr id="0" name=""/>
        <dsp:cNvSpPr/>
      </dsp:nvSpPr>
      <dsp:spPr>
        <a:xfrm>
          <a:off x="6883779" y="292909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Manifold Sampling </a:t>
          </a:r>
          <a:r>
            <a:rPr lang="en-US" sz="1900" kern="1200" dirty="0"/>
            <a:t>[Zeltner20]</a:t>
          </a:r>
          <a:endParaRPr lang="zh-CN" sz="1900" kern="1200" dirty="0"/>
        </a:p>
      </dsp:txBody>
      <dsp:txXfrm>
        <a:off x="7381019" y="292909"/>
        <a:ext cx="1491720" cy="994479"/>
      </dsp:txXfrm>
    </dsp:sp>
    <dsp:sp modelId="{0D8581F8-FAA2-457D-A128-502F73776B2F}">
      <dsp:nvSpPr>
        <dsp:cNvPr id="0" name=""/>
        <dsp:cNvSpPr/>
      </dsp:nvSpPr>
      <dsp:spPr>
        <a:xfrm>
          <a:off x="9021911" y="292909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Manifold Path Guiding [Fan23]</a:t>
          </a:r>
          <a:endParaRPr lang="zh-CN" sz="1900" b="1" kern="1200"/>
        </a:p>
      </dsp:txBody>
      <dsp:txXfrm>
        <a:off x="9519151" y="292909"/>
        <a:ext cx="1491720" cy="994479"/>
      </dsp:txXfrm>
    </dsp:sp>
    <dsp:sp modelId="{E36E90B1-5FA3-4778-B7C2-DEC2694614AF}">
      <dsp:nvSpPr>
        <dsp:cNvPr id="0" name=""/>
        <dsp:cNvSpPr/>
      </dsp:nvSpPr>
      <dsp:spPr>
        <a:xfrm>
          <a:off x="1499" y="1556977"/>
          <a:ext cx="2995421" cy="1198168"/>
        </a:xfrm>
        <a:prstGeom prst="chevron">
          <a:avLst/>
        </a:prstGeom>
        <a:gradFill rotWithShape="0">
          <a:gsLst>
            <a:gs pos="0">
              <a:schemeClr val="accent3">
                <a:shade val="80000"/>
                <a:hueOff val="334391"/>
                <a:satOff val="-16173"/>
                <a:lumOff val="285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334391"/>
                <a:satOff val="-16173"/>
                <a:lumOff val="285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334391"/>
                <a:satOff val="-16173"/>
                <a:lumOff val="285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Region analysis</a:t>
          </a:r>
          <a:endParaRPr lang="zh-CN" sz="3600" kern="1200"/>
        </a:p>
      </dsp:txBody>
      <dsp:txXfrm>
        <a:off x="600583" y="1556977"/>
        <a:ext cx="1797253" cy="1198168"/>
      </dsp:txXfrm>
    </dsp:sp>
    <dsp:sp modelId="{4041BE9C-EF21-41D8-8391-46DE2D2E765D}">
      <dsp:nvSpPr>
        <dsp:cNvPr id="0" name=""/>
        <dsp:cNvSpPr/>
      </dsp:nvSpPr>
      <dsp:spPr>
        <a:xfrm>
          <a:off x="2607516" y="1658821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Spindle Test [Walter09]</a:t>
          </a:r>
          <a:endParaRPr lang="zh-CN" sz="1900" kern="1200" dirty="0"/>
        </a:p>
      </dsp:txBody>
      <dsp:txXfrm>
        <a:off x="3104756" y="1658821"/>
        <a:ext cx="1491720" cy="994479"/>
      </dsp:txXfrm>
    </dsp:sp>
    <dsp:sp modelId="{78D7F39E-3FC0-478F-B530-8EDA01240901}">
      <dsp:nvSpPr>
        <dsp:cNvPr id="0" name=""/>
        <dsp:cNvSpPr/>
      </dsp:nvSpPr>
      <dsp:spPr>
        <a:xfrm>
          <a:off x="4745648" y="1658821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Path Cuts [Wang20]</a:t>
          </a:r>
          <a:endParaRPr lang="zh-CN" sz="1900" kern="1200" dirty="0"/>
        </a:p>
      </dsp:txBody>
      <dsp:txXfrm>
        <a:off x="5242888" y="1658821"/>
        <a:ext cx="1491720" cy="994479"/>
      </dsp:txXfrm>
    </dsp:sp>
    <dsp:sp modelId="{FDDF9F4D-C440-4E4F-924B-8B8C5BCFC266}">
      <dsp:nvSpPr>
        <dsp:cNvPr id="0" name=""/>
        <dsp:cNvSpPr/>
      </dsp:nvSpPr>
      <dsp:spPr>
        <a:xfrm>
          <a:off x="6883779" y="1658821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Specular Polynomials [Fan24]</a:t>
          </a:r>
          <a:endParaRPr lang="zh-CN" sz="1900" b="1" kern="1200" dirty="0"/>
        </a:p>
      </dsp:txBody>
      <dsp:txXfrm>
        <a:off x="7381019" y="1658821"/>
        <a:ext cx="1491720" cy="994479"/>
      </dsp:txXfrm>
    </dsp:sp>
    <dsp:sp modelId="{D2381FCF-4DB9-4089-A428-7799DE766F3B}">
      <dsp:nvSpPr>
        <dsp:cNvPr id="0" name=""/>
        <dsp:cNvSpPr/>
      </dsp:nvSpPr>
      <dsp:spPr>
        <a:xfrm>
          <a:off x="9021911" y="1658821"/>
          <a:ext cx="2486199" cy="994479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Bernstein Bounds [Fan25]</a:t>
          </a:r>
          <a:endParaRPr lang="zh-CN" sz="1900" b="1" kern="1200"/>
        </a:p>
      </dsp:txBody>
      <dsp:txXfrm>
        <a:off x="9519151" y="1658821"/>
        <a:ext cx="1491720" cy="994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E9C0D-50DA-42D4-AEBA-027C0BC47D38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9BB08-C2E6-4FDF-ACBD-4B008C589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94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9BB08-C2E6-4FDF-ACBD-4B008C58928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70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38144-C961-6348-B731-59DFA4E1C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7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Admissible specular chains satisfy the reflection/Snell’s law, called specular constraints.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So just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 equations.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variables are the coordinates of specular vertices.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constraints are the reflection law or Snell’s law.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solving these equations are difficult. </a:t>
            </a:r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4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MNEE, which heuristically generates seed paths, only finds at most one solution, therefore resulting in energy loss. SMS, which uniformly samples seeds, introduces high variance. Like a path tracer which uniformly samples everything, it generates noisy images. Therefore, our goal here is to find specular paths that are not only admissible but also important.</a:t>
            </a:r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A6CB0-6258-4E1A-8907-74C706F3EA8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70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missing most of the interesting caustic patterns.</a:t>
            </a:r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A6CB0-6258-4E1A-8907-74C706F3EA8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576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not all rootsolving problem is local convergence.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univariate polynomial rootfinding is a well studied topic. Global convergence can be achieved through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 root isolation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eigenvalue decomposition.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can transform our specular constraints into univariate polynomials, there will also be a global convergence rootsolving technique for specular paths.</a:t>
            </a:r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38144-C961-6348-B731-59DFA4E1C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96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We introduce the resultant, </a:t>
            </a:r>
          </a:p>
          <a:p>
            <a:endParaRPr lang="en-US" altLang="zh-CN"/>
          </a:p>
          <a:p>
            <a:r>
              <a:rPr lang="en-US" altLang="zh-CN"/>
              <a:t>the necessary condition of common roots of two polynomials. </a:t>
            </a:r>
          </a:p>
          <a:p>
            <a:endParaRPr lang="en-US" altLang="zh-CN"/>
          </a:p>
          <a:p>
            <a:r>
              <a:rPr lang="en-US" altLang="zh-CN"/>
              <a:t>This requires computes a matrix polynomial R and </a:t>
            </a:r>
          </a:p>
          <a:p>
            <a:endParaRPr lang="en-US" altLang="zh-CN"/>
          </a:p>
          <a:p>
            <a:r>
              <a:rPr lang="en-US" altLang="zh-CN"/>
              <a:t>then expand its determinant.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1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03D38F-51BB-4624-B705-B1B1B9B3D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89AC8AD-6DBC-40A3-814C-98F47686A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290ABF-6125-4745-92B1-97BC9D5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26D950-6D3D-4867-B4EF-92E8FB41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5FDC65-6C37-4A9E-8385-C6575D75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13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6E505F-3E41-4459-9AC6-7C24E26D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BCC9B9-DC46-4C1A-84B5-89C8FA76E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0BDEDC-A6CA-49AA-B67D-0CE32A92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E6445A-AFD8-4782-B8AB-93C3F3A5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5A26FA-59C1-4720-8460-1CD846C2B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90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111DB9-79D9-4985-8BE6-028FCAF6C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9A2EA1-3D0C-4F13-8D66-A878A756B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CE4987-AE17-4271-B987-9C7A21AD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0C4638-6AF4-4746-B496-ADC868F0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379015-01F6-4D05-AC5D-6C57929A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45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ED9B-14FD-496C-AAD8-57970CDAB138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97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307372"/>
            <a:ext cx="11531066" cy="847658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47" y="1309036"/>
            <a:ext cx="11531066" cy="504731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FB13C-0115-4CDA-8908-8C15B576E3B3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7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4A19-5274-4C35-B471-EF31E82295D0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74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94E4-D7C8-4A2E-9BF3-59B071ED7036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7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5FA8-E7F2-4E1F-8C46-89D7DEE28D2E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458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E4E2-E43A-442F-AC58-CF887F2ED074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535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E46-3585-4E51-A736-3836CA8EB5F7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524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154A-5632-4FD2-90A8-9169E8830CA7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6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987CAA-4E4A-45EC-96DC-4BFBB4B6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009DE7-29F0-455B-990A-DB9123650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C0D407-459D-4B80-B688-AB5D1105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8289AA-A989-4DD8-BA8A-3B49C4CD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5D7FE2-03AE-4744-8C11-D7B37CA8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694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0A9E0-C629-46EA-9914-AE950D9F465E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956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6145-4CAB-483E-B96B-9C446796E6C2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286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BF69-943F-4621-A5DA-72A42F815E0B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0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146BDE-0A12-40F3-9F6C-82BEF0C4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CEF2A-4C49-4B9C-8ED8-B9B9E612E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4C8F3-FAE6-4A79-AF38-DB0C4002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86872B-1722-4D71-A355-8832304A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5334F7-1981-4BAB-A5B2-1CB5CC16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0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CD3E0-E66B-4946-84FF-FE451DD0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F680AA-33DD-4D49-8569-935FAABE3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34514C-4A52-41C0-9AB1-51628D73E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9DCB29-1E59-4D33-B70F-DD690104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40FA5-66FC-4B6E-8EEA-855247A7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C4874D-DD96-490F-A302-374CBB0F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3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BB4E23-1ABC-4E07-BDA8-429E504B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48D93B-9B3F-41C0-A8C0-E38B10D75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25D17B2-8AED-402A-97DD-AB56E2EF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B158EB-4824-4CA5-9F50-D90E9BA6F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6D5D084-8205-4FB1-827B-4E7D1182C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8D015D-50C0-48E9-85CE-A334517EF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908CF65-6118-4769-816A-4AF5A187B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792D4B-4282-4830-A2CB-C55CCD8E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5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9A21B4-9883-46AF-95DA-A9384D3B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365F0E-6881-45B3-BD89-492F1585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6D872F-361F-4334-BD02-CC87A36B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7C9598-9A3F-4F34-A911-83BE7A8C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49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DFD7EDD-2E51-4D3A-B1F5-2D20C13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8857A0-D9E0-48FE-BD9C-3C0AE7B5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1E34F3-01EC-413B-B39A-6DE78026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74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2067D-95BF-488A-AED6-DCF792DA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816665-1483-4E39-A216-EE98CC0BE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7100FE-0FB2-47A4-968B-FF47AB6A2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E0A2CC-219D-4E9B-8805-0E296536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196994-E240-41B9-84BB-7DEAF3AB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CFC367-6DA0-41A1-866A-27685A23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53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09D9F8-C9DC-4F23-B0D4-9C3E095F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0A4B464-3639-4147-AB57-4D4F20BC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8FB7B0-F7E5-4ABC-89D2-A43E58EEC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1A5F25-6B99-4A5F-B7A9-E1529847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8A078E-F4FF-4635-B287-4B3E5510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C7FBA3-C166-48A5-9A56-C8FDBDEC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3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1CE612C-ED2A-4A0D-A76F-9D7AFBF8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C97205-8B2C-40CF-A2FE-2F001914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9FB3AA-84BB-40F4-91D9-50BAAA7E6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A491B-274B-4681-B9AB-74FC372C349C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C11974-3D87-4717-B27E-27FE7341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697C84-54A9-4046-A59B-894FD48B7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0487C-5226-42EA-993F-F120C38C4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5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DBE0B-A585-45E6-81EF-5583A34D3083}" type="datetime1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01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hyperlink" Target="mailto:zhiminfan2002@gmail.com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16.gif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10.png"/><Relationship Id="rId11" Type="http://schemas.openxmlformats.org/officeDocument/2006/relationships/image" Target="../media/image12.png"/><Relationship Id="rId5" Type="http://schemas.openxmlformats.org/officeDocument/2006/relationships/image" Target="../media/image310.png"/><Relationship Id="rId10" Type="http://schemas.openxmlformats.org/officeDocument/2006/relationships/image" Target="../media/image80.png"/><Relationship Id="rId4" Type="http://schemas.openxmlformats.org/officeDocument/2006/relationships/image" Target="../media/image210.pn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EAFF77-F966-490D-A67C-0671A4758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392" y="1475178"/>
            <a:ext cx="10245213" cy="219602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3600" dirty="0">
                <a:solidFill>
                  <a:srgbClr val="C00000"/>
                </a:solidFill>
                <a:ea typeface="华文中宋" panose="02010600040101010101" pitchFamily="2" charset="-122"/>
              </a:rPr>
              <a:t>Light Transport with Specular Constraints</a:t>
            </a:r>
            <a:br>
              <a:rPr lang="en-US" altLang="zh-CN" sz="4800" dirty="0">
                <a:solidFill>
                  <a:srgbClr val="C00000"/>
                </a:solidFill>
                <a:ea typeface="华文中宋" panose="02010600040101010101" pitchFamily="2" charset="-122"/>
              </a:rPr>
            </a:br>
            <a:r>
              <a:rPr lang="en-US" altLang="zh-CN" sz="4200" b="1" dirty="0">
                <a:solidFill>
                  <a:srgbClr val="C00000"/>
                </a:solidFill>
                <a:ea typeface="华文中宋" panose="02010600040101010101" pitchFamily="2" charset="-122"/>
              </a:rPr>
              <a:t>Modeling, Solving, and Bounding</a:t>
            </a:r>
            <a:endParaRPr lang="zh-CN" altLang="en-US" sz="4200" b="1" dirty="0">
              <a:solidFill>
                <a:srgbClr val="C00000"/>
              </a:solidFill>
              <a:ea typeface="华文中宋" panose="02010600040101010101" pitchFamily="2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A50F943-0171-46E8-A7F4-CE190F713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392" y="3486065"/>
            <a:ext cx="9694607" cy="2471024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altLang="zh-CN" sz="3200" dirty="0">
              <a:latin typeface="+mj-lt"/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l"/>
            <a:r>
              <a:rPr lang="en-US" altLang="zh-CN" sz="3200" b="1" dirty="0" err="1">
                <a:latin typeface="+mj-lt"/>
                <a:ea typeface="楷体" panose="02010609060101010101" pitchFamily="49" charset="-122"/>
                <a:cs typeface="Linux Libertine" panose="02000503000000000000" pitchFamily="2" charset="0"/>
              </a:rPr>
              <a:t>Zhimin</a:t>
            </a:r>
            <a:r>
              <a:rPr lang="en-US" altLang="zh-CN" sz="3200" b="1" dirty="0">
                <a:latin typeface="+mj-lt"/>
                <a:ea typeface="楷体" panose="02010609060101010101" pitchFamily="49" charset="-122"/>
                <a:cs typeface="Linux Libertine" panose="02000503000000000000" pitchFamily="2" charset="0"/>
              </a:rPr>
              <a:t> Fan</a:t>
            </a:r>
            <a:r>
              <a:rPr lang="en-US" altLang="zh-CN" sz="3200" dirty="0">
                <a:latin typeface="+mj-lt"/>
                <a:ea typeface="楷体" panose="02010609060101010101" pitchFamily="49" charset="-122"/>
                <a:cs typeface="Linux Libertine" panose="02000503000000000000" pitchFamily="2" charset="0"/>
              </a:rPr>
              <a:t>			Advisor: </a:t>
            </a:r>
            <a:r>
              <a:rPr lang="en-US" altLang="zh-CN" sz="3200" b="1" dirty="0">
                <a:latin typeface="+mj-lt"/>
                <a:ea typeface="楷体" panose="02010609060101010101" pitchFamily="49" charset="-122"/>
                <a:cs typeface="Linux Libertine" panose="02000503000000000000" pitchFamily="2" charset="0"/>
              </a:rPr>
              <a:t>Jie Guo</a:t>
            </a:r>
          </a:p>
          <a:p>
            <a:pPr algn="l"/>
            <a:r>
              <a:rPr lang="en-US" altLang="zh-CN" sz="3200" u="sng" dirty="0">
                <a:solidFill>
                  <a:srgbClr val="0070C0"/>
                </a:solidFill>
                <a:latin typeface="Consolas" panose="020B0609020204030204" pitchFamily="49" charset="0"/>
                <a:ea typeface="楷体" panose="02010609060101010101" pitchFamily="49" charset="-122"/>
                <a:cs typeface="Linux Libertine" panose="02000503000000000000" pitchFamily="2" charset="0"/>
              </a:rPr>
              <a:t>zhiminfan2002@gmail.com</a:t>
            </a:r>
          </a:p>
          <a:p>
            <a:pPr algn="l"/>
            <a:r>
              <a:rPr lang="en-US" altLang="zh-CN" sz="3200" dirty="0">
                <a:latin typeface="+mj-lt"/>
                <a:ea typeface="楷体" panose="02010609060101010101" pitchFamily="49" charset="-122"/>
                <a:cs typeface="Linux Libertine" panose="02000503000000000000" pitchFamily="2" charset="0"/>
              </a:rPr>
              <a:t>Nanjing University</a:t>
            </a:r>
          </a:p>
          <a:p>
            <a:pPr algn="l"/>
            <a:r>
              <a:rPr lang="en-US" altLang="zh-CN" sz="3200" dirty="0">
                <a:latin typeface="+mj-lt"/>
                <a:ea typeface="楷体" panose="02010609060101010101" pitchFamily="49" charset="-122"/>
                <a:cs typeface="Linux Libertine" panose="02000503000000000000" pitchFamily="2" charset="0"/>
              </a:rPr>
              <a:t>August 21, 2025</a:t>
            </a:r>
            <a:endParaRPr lang="zh-CN" altLang="en-US" sz="3200" dirty="0">
              <a:latin typeface="+mj-lt"/>
              <a:ea typeface="楷体" panose="02010609060101010101" pitchFamily="49" charset="-122"/>
              <a:cs typeface="Linux Libertine" panose="02000503000000000000" pitchFamily="2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C1D6E7B-DD9E-442D-9D0F-05B1BCE8F9EB}"/>
              </a:ext>
            </a:extLst>
          </p:cNvPr>
          <p:cNvCxnSpPr/>
          <p:nvPr/>
        </p:nvCxnSpPr>
        <p:spPr>
          <a:xfrm>
            <a:off x="1071717" y="3828519"/>
            <a:ext cx="99994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41128BBC-AA37-9B05-9F60-EFD273AC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97" y="132429"/>
            <a:ext cx="1783661" cy="178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FD807-93DD-EC88-031C-185F75BE68D2}"/>
              </a:ext>
            </a:extLst>
          </p:cNvPr>
          <p:cNvSpPr txBox="1"/>
          <p:nvPr/>
        </p:nvSpPr>
        <p:spPr>
          <a:xfrm>
            <a:off x="10506979" y="1799759"/>
            <a:ext cx="152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Homepage</a:t>
            </a:r>
            <a:endParaRPr lang="zh-CN" altLang="en-US" sz="1600" dirty="0"/>
          </a:p>
        </p:txBody>
      </p:sp>
      <p:pic>
        <p:nvPicPr>
          <p:cNvPr id="7" name="dbb2d6263d5bd73979ecfc8d175ef4b9_raw~1">
            <a:hlinkClick r:id="" action="ppaction://media"/>
            <a:extLst>
              <a:ext uri="{FF2B5EF4-FFF2-40B4-BE49-F238E27FC236}">
                <a16:creationId xmlns:a16="http://schemas.microsoft.com/office/drawing/2014/main" id="{B874ABA9-E323-B1A7-54DA-85D8B0E7E8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760208" y="-302245"/>
            <a:ext cx="1498048" cy="2643613"/>
          </a:xfrm>
          <a:prstGeom prst="rect">
            <a:avLst/>
          </a:prstGeom>
        </p:spPr>
      </p:pic>
      <p:graphicFrame>
        <p:nvGraphicFramePr>
          <p:cNvPr id="8" name="对象 4">
            <a:extLst>
              <a:ext uri="{FF2B5EF4-FFF2-40B4-BE49-F238E27FC236}">
                <a16:creationId xmlns:a16="http://schemas.microsoft.com/office/drawing/2014/main" id="{B0066E4B-28DD-32EA-7067-79C7086FE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964006"/>
              </p:ext>
            </p:extLst>
          </p:nvPr>
        </p:nvGraphicFramePr>
        <p:xfrm>
          <a:off x="2930004" y="270538"/>
          <a:ext cx="2681647" cy="150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32507640" imgH="18285480" progId="Photoshop.Image.21">
                  <p:embed/>
                </p:oleObj>
              </mc:Choice>
              <mc:Fallback>
                <p:oleObj name="Image" r:id="rId7" imgW="32507640" imgH="18285480" progId="Photoshop.Image.21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0B6AA61B-DE0C-4342-99C0-2BD51BAD21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30004" y="270538"/>
                        <a:ext cx="2681647" cy="150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25E54F3-6C73-EDBF-E3AA-F98345C0A1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3980" y="270539"/>
            <a:ext cx="2267917" cy="1507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520DE-276A-F6E7-1DD2-9DDFA3960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617" y="270539"/>
            <a:ext cx="2258281" cy="150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4"/>
    </mc:Choice>
    <mc:Fallback xmlns="">
      <p:transition spd="slow" advTm="5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1800" fill="hold">
                                          <p:stCondLst>
                                            <p:cond delay="1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1800" fill="hold">
                                          <p:stCondLst>
                                            <p:cond delay="23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800" fill="hold">
                                          <p:stCondLst>
                                            <p:cond delay="35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1800" fill="hold">
                                          <p:stCondLst>
                                            <p:cond delay="47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B7CF4CBA-40C9-491B-9B1B-A34072C97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3" y="1690688"/>
            <a:ext cx="9186334" cy="516731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9D55A6-720A-43C6-BE0F-5D1E8AAA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Manifold: deterministic </a:t>
            </a:r>
            <a:r>
              <a:rPr lang="en-US" altLang="zh-CN" dirty="0" err="1"/>
              <a:t>init.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7D88F6D-6888-49B0-AFFB-A7BD1E250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Manifold next event estimation [</a:t>
            </a:r>
            <a:r>
              <a:rPr lang="en-US" altLang="zh-CN" dirty="0" err="1"/>
              <a:t>Hanika</a:t>
            </a:r>
            <a:r>
              <a:rPr lang="en-US" altLang="zh-CN" dirty="0"/>
              <a:t> et al. 2015]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06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9D55A6-720A-43C6-BE0F-5D1E8AAA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Manifold: uniform stochastic sampling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16CAF15-B5D4-4E35-9BE6-FC8323D8F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4" y="1690688"/>
            <a:ext cx="9186332" cy="5167312"/>
          </a:xfrm>
        </p:spPr>
      </p:pic>
      <p:sp>
        <p:nvSpPr>
          <p:cNvPr id="9" name="内容占位符 6">
            <a:extLst>
              <a:ext uri="{FF2B5EF4-FFF2-40B4-BE49-F238E27FC236}">
                <a16:creationId xmlns:a16="http://schemas.microsoft.com/office/drawing/2014/main" id="{2805419D-420E-462D-8492-65382F4767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5" name="内容占位符 6">
            <a:extLst>
              <a:ext uri="{FF2B5EF4-FFF2-40B4-BE49-F238E27FC236}">
                <a16:creationId xmlns:a16="http://schemas.microsoft.com/office/drawing/2014/main" id="{32B67122-2899-4E0A-A55B-5AEC1DD56C43}"/>
              </a:ext>
            </a:extLst>
          </p:cNvPr>
          <p:cNvSpPr txBox="1">
            <a:spLocks/>
          </p:cNvSpPr>
          <p:nvPr/>
        </p:nvSpPr>
        <p:spPr>
          <a:xfrm>
            <a:off x="360947" y="1309036"/>
            <a:ext cx="11531066" cy="5047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Specular manifold sampling [Zeltner et al. 2020]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595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C88F-6819-984D-8127-C1478C9A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Manifold path guiding: motivation</a:t>
            </a:r>
            <a:endParaRPr 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6444CDC-576B-437B-B3BA-08D0D4C3FEE1}"/>
              </a:ext>
            </a:extLst>
          </p:cNvPr>
          <p:cNvGrpSpPr/>
          <p:nvPr/>
        </p:nvGrpSpPr>
        <p:grpSpPr>
          <a:xfrm>
            <a:off x="7828024" y="4465832"/>
            <a:ext cx="1876487" cy="988472"/>
            <a:chOff x="584630" y="1062613"/>
            <a:chExt cx="1876487" cy="988472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A773500-BE9C-40F1-B634-DCCF48661CA3}"/>
                </a:ext>
              </a:extLst>
            </p:cNvPr>
            <p:cNvSpPr/>
            <p:nvPr/>
          </p:nvSpPr>
          <p:spPr>
            <a:xfrm>
              <a:off x="584630" y="1062613"/>
              <a:ext cx="1776386" cy="887307"/>
            </a:xfrm>
            <a:custGeom>
              <a:avLst/>
              <a:gdLst>
                <a:gd name="connsiteX0" fmla="*/ 1792936 w 1819713"/>
                <a:gd name="connsiteY0" fmla="*/ 796651 h 887307"/>
                <a:gd name="connsiteX1" fmla="*/ 1819057 w 1819713"/>
                <a:gd name="connsiteY1" fmla="*/ 880801 h 887307"/>
                <a:gd name="connsiteX2" fmla="*/ 1819713 w 1819713"/>
                <a:gd name="connsiteY2" fmla="*/ 887307 h 887307"/>
                <a:gd name="connsiteX3" fmla="*/ 704879 w 1819713"/>
                <a:gd name="connsiteY3" fmla="*/ 0 h 887307"/>
                <a:gd name="connsiteX4" fmla="*/ 704879 w 1819713"/>
                <a:gd name="connsiteY4" fmla="*/ 89682 h 887307"/>
                <a:gd name="connsiteX5" fmla="*/ 701163 w 1819713"/>
                <a:gd name="connsiteY5" fmla="*/ 89870 h 887307"/>
                <a:gd name="connsiteX6" fmla="*/ 66210 w 1819713"/>
                <a:gd name="connsiteY6" fmla="*/ 375726 h 887307"/>
                <a:gd name="connsiteX7" fmla="*/ 0 w 1819713"/>
                <a:gd name="connsiteY7" fmla="*/ 446960 h 887307"/>
                <a:gd name="connsiteX8" fmla="*/ 0 w 1819713"/>
                <a:gd name="connsiteY8" fmla="*/ 285392 h 887307"/>
                <a:gd name="connsiteX9" fmla="*/ 64605 w 1819713"/>
                <a:gd name="connsiteY9" fmla="*/ 225972 h 887307"/>
                <a:gd name="connsiteX10" fmla="*/ 623407 w 1819713"/>
                <a:gd name="connsiteY10" fmla="*/ 4114 h 88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713" h="887307">
                  <a:moveTo>
                    <a:pt x="1792936" y="796651"/>
                  </a:moveTo>
                  <a:lnTo>
                    <a:pt x="1819057" y="880801"/>
                  </a:lnTo>
                  <a:lnTo>
                    <a:pt x="1819713" y="887307"/>
                  </a:lnTo>
                  <a:close/>
                  <a:moveTo>
                    <a:pt x="704879" y="0"/>
                  </a:moveTo>
                  <a:lnTo>
                    <a:pt x="704879" y="89682"/>
                  </a:lnTo>
                  <a:lnTo>
                    <a:pt x="701163" y="89870"/>
                  </a:lnTo>
                  <a:cubicBezTo>
                    <a:pt x="457362" y="114629"/>
                    <a:pt x="236989" y="218636"/>
                    <a:pt x="66210" y="375726"/>
                  </a:cubicBezTo>
                  <a:lnTo>
                    <a:pt x="0" y="446960"/>
                  </a:lnTo>
                  <a:lnTo>
                    <a:pt x="0" y="285392"/>
                  </a:lnTo>
                  <a:lnTo>
                    <a:pt x="64605" y="225972"/>
                  </a:lnTo>
                  <a:cubicBezTo>
                    <a:pt x="222675" y="104781"/>
                    <a:pt x="414435" y="25336"/>
                    <a:pt x="623407" y="4114"/>
                  </a:cubicBezTo>
                  <a:close/>
                </a:path>
              </a:pathLst>
            </a:custGeom>
            <a:solidFill>
              <a:srgbClr val="9F293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42B54513-9C5D-4670-B018-F1076849DBAE}"/>
                </a:ext>
              </a:extLst>
            </p:cNvPr>
            <p:cNvSpPr/>
            <p:nvPr/>
          </p:nvSpPr>
          <p:spPr>
            <a:xfrm>
              <a:off x="875531" y="1062613"/>
              <a:ext cx="1047444" cy="355582"/>
            </a:xfrm>
            <a:custGeom>
              <a:avLst/>
              <a:gdLst>
                <a:gd name="connsiteX0" fmla="*/ 434350 w 1047444"/>
                <a:gd name="connsiteY0" fmla="*/ 0 h 355582"/>
                <a:gd name="connsiteX1" fmla="*/ 886865 w 1047444"/>
                <a:gd name="connsiteY1" fmla="*/ 92715 h 355582"/>
                <a:gd name="connsiteX2" fmla="*/ 1047444 w 1047444"/>
                <a:gd name="connsiteY2" fmla="*/ 181169 h 355582"/>
                <a:gd name="connsiteX3" fmla="*/ 1047444 w 1047444"/>
                <a:gd name="connsiteY3" fmla="*/ 318081 h 355582"/>
                <a:gd name="connsiteX4" fmla="*/ 1035727 w 1047444"/>
                <a:gd name="connsiteY4" fmla="*/ 315715 h 355582"/>
                <a:gd name="connsiteX5" fmla="*/ 121460 w 1047444"/>
                <a:gd name="connsiteY5" fmla="*/ 315715 h 355582"/>
                <a:gd name="connsiteX6" fmla="*/ 32489 w 1047444"/>
                <a:gd name="connsiteY6" fmla="*/ 333678 h 355582"/>
                <a:gd name="connsiteX7" fmla="*/ 0 w 1047444"/>
                <a:gd name="connsiteY7" fmla="*/ 355582 h 355582"/>
                <a:gd name="connsiteX8" fmla="*/ 0 w 1047444"/>
                <a:gd name="connsiteY8" fmla="*/ 85968 h 355582"/>
                <a:gd name="connsiteX9" fmla="*/ 88645 w 1047444"/>
                <a:gd name="connsiteY9" fmla="*/ 53042 h 355582"/>
                <a:gd name="connsiteX10" fmla="*/ 434350 w 1047444"/>
                <a:gd name="connsiteY10" fmla="*/ 0 h 35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444" h="355582">
                  <a:moveTo>
                    <a:pt x="434350" y="0"/>
                  </a:moveTo>
                  <a:cubicBezTo>
                    <a:pt x="594864" y="0"/>
                    <a:pt x="747780" y="33014"/>
                    <a:pt x="886865" y="92715"/>
                  </a:cubicBezTo>
                  <a:lnTo>
                    <a:pt x="1047444" y="181169"/>
                  </a:lnTo>
                  <a:lnTo>
                    <a:pt x="1047444" y="318081"/>
                  </a:lnTo>
                  <a:lnTo>
                    <a:pt x="1035727" y="315715"/>
                  </a:lnTo>
                  <a:lnTo>
                    <a:pt x="121460" y="315715"/>
                  </a:lnTo>
                  <a:cubicBezTo>
                    <a:pt x="89901" y="315715"/>
                    <a:pt x="59835" y="322111"/>
                    <a:pt x="32489" y="333678"/>
                  </a:cubicBezTo>
                  <a:lnTo>
                    <a:pt x="0" y="355582"/>
                  </a:lnTo>
                  <a:lnTo>
                    <a:pt x="0" y="85968"/>
                  </a:lnTo>
                  <a:lnTo>
                    <a:pt x="88645" y="53042"/>
                  </a:lnTo>
                  <a:cubicBezTo>
                    <a:pt x="197853" y="18570"/>
                    <a:pt x="313965" y="0"/>
                    <a:pt x="434350" y="0"/>
                  </a:cubicBezTo>
                  <a:close/>
                </a:path>
              </a:pathLst>
            </a:custGeom>
            <a:solidFill>
              <a:srgbClr val="9F293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A8856AF-9CAF-4C09-853F-739D9FCC2A35}"/>
                </a:ext>
              </a:extLst>
            </p:cNvPr>
            <p:cNvSpPr/>
            <p:nvPr/>
          </p:nvSpPr>
          <p:spPr>
            <a:xfrm>
              <a:off x="1923190" y="1241876"/>
              <a:ext cx="537927" cy="809209"/>
            </a:xfrm>
            <a:custGeom>
              <a:avLst/>
              <a:gdLst>
                <a:gd name="connsiteX0" fmla="*/ 0 w 567555"/>
                <a:gd name="connsiteY0" fmla="*/ 0 h 922478"/>
                <a:gd name="connsiteX1" fmla="*/ 60801 w 567555"/>
                <a:gd name="connsiteY1" fmla="*/ 37485 h 922478"/>
                <a:gd name="connsiteX2" fmla="*/ 564016 w 567555"/>
                <a:gd name="connsiteY2" fmla="*/ 865538 h 922478"/>
                <a:gd name="connsiteX3" fmla="*/ 567555 w 567555"/>
                <a:gd name="connsiteY3" fmla="*/ 922478 h 922478"/>
                <a:gd name="connsiteX4" fmla="*/ 0 w 567555"/>
                <a:gd name="connsiteY4" fmla="*/ 922478 h 9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555" h="922478">
                  <a:moveTo>
                    <a:pt x="0" y="0"/>
                  </a:moveTo>
                  <a:lnTo>
                    <a:pt x="60801" y="37485"/>
                  </a:lnTo>
                  <a:cubicBezTo>
                    <a:pt x="331385" y="223003"/>
                    <a:pt x="520872" y="521092"/>
                    <a:pt x="564016" y="865538"/>
                  </a:cubicBezTo>
                  <a:lnTo>
                    <a:pt x="567555" y="922478"/>
                  </a:lnTo>
                  <a:lnTo>
                    <a:pt x="0" y="922478"/>
                  </a:lnTo>
                  <a:close/>
                </a:path>
              </a:pathLst>
            </a:custGeom>
            <a:solidFill>
              <a:srgbClr val="604878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5BADD97-12C4-4821-8CDE-075CEA02F5E6}"/>
              </a:ext>
            </a:extLst>
          </p:cNvPr>
          <p:cNvGrpSpPr/>
          <p:nvPr/>
        </p:nvGrpSpPr>
        <p:grpSpPr>
          <a:xfrm>
            <a:off x="5318608" y="4474066"/>
            <a:ext cx="1876487" cy="988472"/>
            <a:chOff x="584630" y="1062613"/>
            <a:chExt cx="1876487" cy="988472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F2107F8-F6AE-4D19-8173-7F6C451CFCBC}"/>
                </a:ext>
              </a:extLst>
            </p:cNvPr>
            <p:cNvSpPr/>
            <p:nvPr/>
          </p:nvSpPr>
          <p:spPr>
            <a:xfrm>
              <a:off x="584630" y="1062613"/>
              <a:ext cx="1776386" cy="887307"/>
            </a:xfrm>
            <a:custGeom>
              <a:avLst/>
              <a:gdLst>
                <a:gd name="connsiteX0" fmla="*/ 1792936 w 1819713"/>
                <a:gd name="connsiteY0" fmla="*/ 796651 h 887307"/>
                <a:gd name="connsiteX1" fmla="*/ 1819057 w 1819713"/>
                <a:gd name="connsiteY1" fmla="*/ 880801 h 887307"/>
                <a:gd name="connsiteX2" fmla="*/ 1819713 w 1819713"/>
                <a:gd name="connsiteY2" fmla="*/ 887307 h 887307"/>
                <a:gd name="connsiteX3" fmla="*/ 704879 w 1819713"/>
                <a:gd name="connsiteY3" fmla="*/ 0 h 887307"/>
                <a:gd name="connsiteX4" fmla="*/ 704879 w 1819713"/>
                <a:gd name="connsiteY4" fmla="*/ 89682 h 887307"/>
                <a:gd name="connsiteX5" fmla="*/ 701163 w 1819713"/>
                <a:gd name="connsiteY5" fmla="*/ 89870 h 887307"/>
                <a:gd name="connsiteX6" fmla="*/ 66210 w 1819713"/>
                <a:gd name="connsiteY6" fmla="*/ 375726 h 887307"/>
                <a:gd name="connsiteX7" fmla="*/ 0 w 1819713"/>
                <a:gd name="connsiteY7" fmla="*/ 446960 h 887307"/>
                <a:gd name="connsiteX8" fmla="*/ 0 w 1819713"/>
                <a:gd name="connsiteY8" fmla="*/ 285392 h 887307"/>
                <a:gd name="connsiteX9" fmla="*/ 64605 w 1819713"/>
                <a:gd name="connsiteY9" fmla="*/ 225972 h 887307"/>
                <a:gd name="connsiteX10" fmla="*/ 623407 w 1819713"/>
                <a:gd name="connsiteY10" fmla="*/ 4114 h 88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713" h="887307">
                  <a:moveTo>
                    <a:pt x="1792936" y="796651"/>
                  </a:moveTo>
                  <a:lnTo>
                    <a:pt x="1819057" y="880801"/>
                  </a:lnTo>
                  <a:lnTo>
                    <a:pt x="1819713" y="887307"/>
                  </a:lnTo>
                  <a:close/>
                  <a:moveTo>
                    <a:pt x="704879" y="0"/>
                  </a:moveTo>
                  <a:lnTo>
                    <a:pt x="704879" y="89682"/>
                  </a:lnTo>
                  <a:lnTo>
                    <a:pt x="701163" y="89870"/>
                  </a:lnTo>
                  <a:cubicBezTo>
                    <a:pt x="457362" y="114629"/>
                    <a:pt x="236989" y="218636"/>
                    <a:pt x="66210" y="375726"/>
                  </a:cubicBezTo>
                  <a:lnTo>
                    <a:pt x="0" y="446960"/>
                  </a:lnTo>
                  <a:lnTo>
                    <a:pt x="0" y="285392"/>
                  </a:lnTo>
                  <a:lnTo>
                    <a:pt x="64605" y="225972"/>
                  </a:lnTo>
                  <a:cubicBezTo>
                    <a:pt x="222675" y="104781"/>
                    <a:pt x="414435" y="25336"/>
                    <a:pt x="623407" y="4114"/>
                  </a:cubicBezTo>
                  <a:close/>
                </a:path>
              </a:pathLst>
            </a:custGeom>
            <a:solidFill>
              <a:srgbClr val="9F293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3F4F6F3-D118-4540-934D-DF0BF38BB3EB}"/>
                </a:ext>
              </a:extLst>
            </p:cNvPr>
            <p:cNvSpPr/>
            <p:nvPr/>
          </p:nvSpPr>
          <p:spPr>
            <a:xfrm>
              <a:off x="875531" y="1062613"/>
              <a:ext cx="1047444" cy="355582"/>
            </a:xfrm>
            <a:custGeom>
              <a:avLst/>
              <a:gdLst>
                <a:gd name="connsiteX0" fmla="*/ 434350 w 1047444"/>
                <a:gd name="connsiteY0" fmla="*/ 0 h 355582"/>
                <a:gd name="connsiteX1" fmla="*/ 886865 w 1047444"/>
                <a:gd name="connsiteY1" fmla="*/ 92715 h 355582"/>
                <a:gd name="connsiteX2" fmla="*/ 1047444 w 1047444"/>
                <a:gd name="connsiteY2" fmla="*/ 181169 h 355582"/>
                <a:gd name="connsiteX3" fmla="*/ 1047444 w 1047444"/>
                <a:gd name="connsiteY3" fmla="*/ 318081 h 355582"/>
                <a:gd name="connsiteX4" fmla="*/ 1035727 w 1047444"/>
                <a:gd name="connsiteY4" fmla="*/ 315715 h 355582"/>
                <a:gd name="connsiteX5" fmla="*/ 121460 w 1047444"/>
                <a:gd name="connsiteY5" fmla="*/ 315715 h 355582"/>
                <a:gd name="connsiteX6" fmla="*/ 32489 w 1047444"/>
                <a:gd name="connsiteY6" fmla="*/ 333678 h 355582"/>
                <a:gd name="connsiteX7" fmla="*/ 0 w 1047444"/>
                <a:gd name="connsiteY7" fmla="*/ 355582 h 355582"/>
                <a:gd name="connsiteX8" fmla="*/ 0 w 1047444"/>
                <a:gd name="connsiteY8" fmla="*/ 85968 h 355582"/>
                <a:gd name="connsiteX9" fmla="*/ 88645 w 1047444"/>
                <a:gd name="connsiteY9" fmla="*/ 53042 h 355582"/>
                <a:gd name="connsiteX10" fmla="*/ 434350 w 1047444"/>
                <a:gd name="connsiteY10" fmla="*/ 0 h 35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444" h="355582">
                  <a:moveTo>
                    <a:pt x="434350" y="0"/>
                  </a:moveTo>
                  <a:cubicBezTo>
                    <a:pt x="594864" y="0"/>
                    <a:pt x="747780" y="33014"/>
                    <a:pt x="886865" y="92715"/>
                  </a:cubicBezTo>
                  <a:lnTo>
                    <a:pt x="1047444" y="181169"/>
                  </a:lnTo>
                  <a:lnTo>
                    <a:pt x="1047444" y="318081"/>
                  </a:lnTo>
                  <a:lnTo>
                    <a:pt x="1035727" y="315715"/>
                  </a:lnTo>
                  <a:lnTo>
                    <a:pt x="121460" y="315715"/>
                  </a:lnTo>
                  <a:cubicBezTo>
                    <a:pt x="89901" y="315715"/>
                    <a:pt x="59835" y="322111"/>
                    <a:pt x="32489" y="333678"/>
                  </a:cubicBezTo>
                  <a:lnTo>
                    <a:pt x="0" y="355582"/>
                  </a:lnTo>
                  <a:lnTo>
                    <a:pt x="0" y="85968"/>
                  </a:lnTo>
                  <a:lnTo>
                    <a:pt x="88645" y="53042"/>
                  </a:lnTo>
                  <a:cubicBezTo>
                    <a:pt x="197853" y="18570"/>
                    <a:pt x="313965" y="0"/>
                    <a:pt x="434350" y="0"/>
                  </a:cubicBezTo>
                  <a:close/>
                </a:path>
              </a:pathLst>
            </a:custGeom>
            <a:solidFill>
              <a:srgbClr val="9F293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E63F66A-77AF-4681-8C26-18F851FED7C0}"/>
                </a:ext>
              </a:extLst>
            </p:cNvPr>
            <p:cNvSpPr/>
            <p:nvPr/>
          </p:nvSpPr>
          <p:spPr>
            <a:xfrm>
              <a:off x="1923190" y="1241876"/>
              <a:ext cx="537927" cy="809209"/>
            </a:xfrm>
            <a:custGeom>
              <a:avLst/>
              <a:gdLst>
                <a:gd name="connsiteX0" fmla="*/ 0 w 567555"/>
                <a:gd name="connsiteY0" fmla="*/ 0 h 922478"/>
                <a:gd name="connsiteX1" fmla="*/ 60801 w 567555"/>
                <a:gd name="connsiteY1" fmla="*/ 37485 h 922478"/>
                <a:gd name="connsiteX2" fmla="*/ 564016 w 567555"/>
                <a:gd name="connsiteY2" fmla="*/ 865538 h 922478"/>
                <a:gd name="connsiteX3" fmla="*/ 567555 w 567555"/>
                <a:gd name="connsiteY3" fmla="*/ 922478 h 922478"/>
                <a:gd name="connsiteX4" fmla="*/ 0 w 567555"/>
                <a:gd name="connsiteY4" fmla="*/ 922478 h 9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555" h="922478">
                  <a:moveTo>
                    <a:pt x="0" y="0"/>
                  </a:moveTo>
                  <a:lnTo>
                    <a:pt x="60801" y="37485"/>
                  </a:lnTo>
                  <a:cubicBezTo>
                    <a:pt x="331385" y="223003"/>
                    <a:pt x="520872" y="521092"/>
                    <a:pt x="564016" y="865538"/>
                  </a:cubicBezTo>
                  <a:lnTo>
                    <a:pt x="567555" y="922478"/>
                  </a:lnTo>
                  <a:lnTo>
                    <a:pt x="0" y="922478"/>
                  </a:lnTo>
                  <a:close/>
                </a:path>
              </a:pathLst>
            </a:custGeom>
            <a:solidFill>
              <a:srgbClr val="604878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37DBF80-0ADE-453F-82CA-830045D62687}"/>
              </a:ext>
            </a:extLst>
          </p:cNvPr>
          <p:cNvGrpSpPr/>
          <p:nvPr/>
        </p:nvGrpSpPr>
        <p:grpSpPr>
          <a:xfrm>
            <a:off x="2760582" y="4461475"/>
            <a:ext cx="1876487" cy="988472"/>
            <a:chOff x="584630" y="1062613"/>
            <a:chExt cx="1876487" cy="988472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39E541C-9E4D-4A7A-A5D5-05A5B9A6EE20}"/>
                </a:ext>
              </a:extLst>
            </p:cNvPr>
            <p:cNvSpPr/>
            <p:nvPr/>
          </p:nvSpPr>
          <p:spPr>
            <a:xfrm>
              <a:off x="584630" y="1062613"/>
              <a:ext cx="1776386" cy="887307"/>
            </a:xfrm>
            <a:custGeom>
              <a:avLst/>
              <a:gdLst>
                <a:gd name="connsiteX0" fmla="*/ 1792936 w 1819713"/>
                <a:gd name="connsiteY0" fmla="*/ 796651 h 887307"/>
                <a:gd name="connsiteX1" fmla="*/ 1819057 w 1819713"/>
                <a:gd name="connsiteY1" fmla="*/ 880801 h 887307"/>
                <a:gd name="connsiteX2" fmla="*/ 1819713 w 1819713"/>
                <a:gd name="connsiteY2" fmla="*/ 887307 h 887307"/>
                <a:gd name="connsiteX3" fmla="*/ 704879 w 1819713"/>
                <a:gd name="connsiteY3" fmla="*/ 0 h 887307"/>
                <a:gd name="connsiteX4" fmla="*/ 704879 w 1819713"/>
                <a:gd name="connsiteY4" fmla="*/ 89682 h 887307"/>
                <a:gd name="connsiteX5" fmla="*/ 701163 w 1819713"/>
                <a:gd name="connsiteY5" fmla="*/ 89870 h 887307"/>
                <a:gd name="connsiteX6" fmla="*/ 66210 w 1819713"/>
                <a:gd name="connsiteY6" fmla="*/ 375726 h 887307"/>
                <a:gd name="connsiteX7" fmla="*/ 0 w 1819713"/>
                <a:gd name="connsiteY7" fmla="*/ 446960 h 887307"/>
                <a:gd name="connsiteX8" fmla="*/ 0 w 1819713"/>
                <a:gd name="connsiteY8" fmla="*/ 285392 h 887307"/>
                <a:gd name="connsiteX9" fmla="*/ 64605 w 1819713"/>
                <a:gd name="connsiteY9" fmla="*/ 225972 h 887307"/>
                <a:gd name="connsiteX10" fmla="*/ 623407 w 1819713"/>
                <a:gd name="connsiteY10" fmla="*/ 4114 h 88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713" h="887307">
                  <a:moveTo>
                    <a:pt x="1792936" y="796651"/>
                  </a:moveTo>
                  <a:lnTo>
                    <a:pt x="1819057" y="880801"/>
                  </a:lnTo>
                  <a:lnTo>
                    <a:pt x="1819713" y="887307"/>
                  </a:lnTo>
                  <a:close/>
                  <a:moveTo>
                    <a:pt x="704879" y="0"/>
                  </a:moveTo>
                  <a:lnTo>
                    <a:pt x="704879" y="89682"/>
                  </a:lnTo>
                  <a:lnTo>
                    <a:pt x="701163" y="89870"/>
                  </a:lnTo>
                  <a:cubicBezTo>
                    <a:pt x="457362" y="114629"/>
                    <a:pt x="236989" y="218636"/>
                    <a:pt x="66210" y="375726"/>
                  </a:cubicBezTo>
                  <a:lnTo>
                    <a:pt x="0" y="446960"/>
                  </a:lnTo>
                  <a:lnTo>
                    <a:pt x="0" y="285392"/>
                  </a:lnTo>
                  <a:lnTo>
                    <a:pt x="64605" y="225972"/>
                  </a:lnTo>
                  <a:cubicBezTo>
                    <a:pt x="222675" y="104781"/>
                    <a:pt x="414435" y="25336"/>
                    <a:pt x="623407" y="4114"/>
                  </a:cubicBezTo>
                  <a:close/>
                </a:path>
              </a:pathLst>
            </a:custGeom>
            <a:solidFill>
              <a:srgbClr val="9F293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66CDD868-C7EB-47E4-85FF-15647EBB97E9}"/>
                </a:ext>
              </a:extLst>
            </p:cNvPr>
            <p:cNvSpPr/>
            <p:nvPr/>
          </p:nvSpPr>
          <p:spPr>
            <a:xfrm>
              <a:off x="875531" y="1062613"/>
              <a:ext cx="1047444" cy="355582"/>
            </a:xfrm>
            <a:custGeom>
              <a:avLst/>
              <a:gdLst>
                <a:gd name="connsiteX0" fmla="*/ 434350 w 1047444"/>
                <a:gd name="connsiteY0" fmla="*/ 0 h 355582"/>
                <a:gd name="connsiteX1" fmla="*/ 886865 w 1047444"/>
                <a:gd name="connsiteY1" fmla="*/ 92715 h 355582"/>
                <a:gd name="connsiteX2" fmla="*/ 1047444 w 1047444"/>
                <a:gd name="connsiteY2" fmla="*/ 181169 h 355582"/>
                <a:gd name="connsiteX3" fmla="*/ 1047444 w 1047444"/>
                <a:gd name="connsiteY3" fmla="*/ 318081 h 355582"/>
                <a:gd name="connsiteX4" fmla="*/ 1035727 w 1047444"/>
                <a:gd name="connsiteY4" fmla="*/ 315715 h 355582"/>
                <a:gd name="connsiteX5" fmla="*/ 121460 w 1047444"/>
                <a:gd name="connsiteY5" fmla="*/ 315715 h 355582"/>
                <a:gd name="connsiteX6" fmla="*/ 32489 w 1047444"/>
                <a:gd name="connsiteY6" fmla="*/ 333678 h 355582"/>
                <a:gd name="connsiteX7" fmla="*/ 0 w 1047444"/>
                <a:gd name="connsiteY7" fmla="*/ 355582 h 355582"/>
                <a:gd name="connsiteX8" fmla="*/ 0 w 1047444"/>
                <a:gd name="connsiteY8" fmla="*/ 85968 h 355582"/>
                <a:gd name="connsiteX9" fmla="*/ 88645 w 1047444"/>
                <a:gd name="connsiteY9" fmla="*/ 53042 h 355582"/>
                <a:gd name="connsiteX10" fmla="*/ 434350 w 1047444"/>
                <a:gd name="connsiteY10" fmla="*/ 0 h 35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444" h="355582">
                  <a:moveTo>
                    <a:pt x="434350" y="0"/>
                  </a:moveTo>
                  <a:cubicBezTo>
                    <a:pt x="594864" y="0"/>
                    <a:pt x="747780" y="33014"/>
                    <a:pt x="886865" y="92715"/>
                  </a:cubicBezTo>
                  <a:lnTo>
                    <a:pt x="1047444" y="181169"/>
                  </a:lnTo>
                  <a:lnTo>
                    <a:pt x="1047444" y="318081"/>
                  </a:lnTo>
                  <a:lnTo>
                    <a:pt x="1035727" y="315715"/>
                  </a:lnTo>
                  <a:lnTo>
                    <a:pt x="121460" y="315715"/>
                  </a:lnTo>
                  <a:cubicBezTo>
                    <a:pt x="89901" y="315715"/>
                    <a:pt x="59835" y="322111"/>
                    <a:pt x="32489" y="333678"/>
                  </a:cubicBezTo>
                  <a:lnTo>
                    <a:pt x="0" y="355582"/>
                  </a:lnTo>
                  <a:lnTo>
                    <a:pt x="0" y="85968"/>
                  </a:lnTo>
                  <a:lnTo>
                    <a:pt x="88645" y="53042"/>
                  </a:lnTo>
                  <a:cubicBezTo>
                    <a:pt x="197853" y="18570"/>
                    <a:pt x="313965" y="0"/>
                    <a:pt x="434350" y="0"/>
                  </a:cubicBezTo>
                  <a:close/>
                </a:path>
              </a:pathLst>
            </a:custGeom>
            <a:solidFill>
              <a:srgbClr val="9F293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5755E1DB-E034-4F27-9995-0B28C0C357E6}"/>
                </a:ext>
              </a:extLst>
            </p:cNvPr>
            <p:cNvSpPr/>
            <p:nvPr/>
          </p:nvSpPr>
          <p:spPr>
            <a:xfrm>
              <a:off x="1923190" y="1241876"/>
              <a:ext cx="537927" cy="809209"/>
            </a:xfrm>
            <a:custGeom>
              <a:avLst/>
              <a:gdLst>
                <a:gd name="connsiteX0" fmla="*/ 0 w 567555"/>
                <a:gd name="connsiteY0" fmla="*/ 0 h 922478"/>
                <a:gd name="connsiteX1" fmla="*/ 60801 w 567555"/>
                <a:gd name="connsiteY1" fmla="*/ 37485 h 922478"/>
                <a:gd name="connsiteX2" fmla="*/ 564016 w 567555"/>
                <a:gd name="connsiteY2" fmla="*/ 865538 h 922478"/>
                <a:gd name="connsiteX3" fmla="*/ 567555 w 567555"/>
                <a:gd name="connsiteY3" fmla="*/ 922478 h 922478"/>
                <a:gd name="connsiteX4" fmla="*/ 0 w 567555"/>
                <a:gd name="connsiteY4" fmla="*/ 922478 h 9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555" h="922478">
                  <a:moveTo>
                    <a:pt x="0" y="0"/>
                  </a:moveTo>
                  <a:lnTo>
                    <a:pt x="60801" y="37485"/>
                  </a:lnTo>
                  <a:cubicBezTo>
                    <a:pt x="331385" y="223003"/>
                    <a:pt x="520872" y="521092"/>
                    <a:pt x="564016" y="865538"/>
                  </a:cubicBezTo>
                  <a:lnTo>
                    <a:pt x="567555" y="922478"/>
                  </a:lnTo>
                  <a:lnTo>
                    <a:pt x="0" y="922478"/>
                  </a:lnTo>
                  <a:close/>
                </a:path>
              </a:pathLst>
            </a:custGeom>
            <a:solidFill>
              <a:srgbClr val="604878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inux Libertine" panose="02000503000000000000" pitchFamily="2" charset="0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</p:grp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C9655BC-CF7C-4506-A0E5-B537E8600670}"/>
              </a:ext>
            </a:extLst>
          </p:cNvPr>
          <p:cNvSpPr/>
          <p:nvPr/>
        </p:nvSpPr>
        <p:spPr>
          <a:xfrm>
            <a:off x="8559899" y="4524231"/>
            <a:ext cx="1094991" cy="1117734"/>
          </a:xfrm>
          <a:custGeom>
            <a:avLst/>
            <a:gdLst>
              <a:gd name="connsiteX0" fmla="*/ 0 w 1094991"/>
              <a:gd name="connsiteY0" fmla="*/ 0 h 1117734"/>
              <a:gd name="connsiteX1" fmla="*/ 102871 w 1094991"/>
              <a:gd name="connsiteY1" fmla="*/ 5195 h 1117734"/>
              <a:gd name="connsiteX2" fmla="*/ 1094991 w 1094991"/>
              <a:gd name="connsiteY2" fmla="*/ 1104600 h 1117734"/>
              <a:gd name="connsiteX3" fmla="*/ 1093667 w 1094991"/>
              <a:gd name="connsiteY3" fmla="*/ 1117734 h 1117734"/>
              <a:gd name="connsiteX4" fmla="*/ 0 w 1094991"/>
              <a:gd name="connsiteY4" fmla="*/ 1117734 h 111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991" h="1117734">
                <a:moveTo>
                  <a:pt x="0" y="0"/>
                </a:moveTo>
                <a:lnTo>
                  <a:pt x="102871" y="5195"/>
                </a:lnTo>
                <a:cubicBezTo>
                  <a:pt x="660130" y="61787"/>
                  <a:pt x="1094991" y="532410"/>
                  <a:pt x="1094991" y="1104600"/>
                </a:cubicBezTo>
                <a:lnTo>
                  <a:pt x="1093667" y="1117734"/>
                </a:lnTo>
                <a:lnTo>
                  <a:pt x="0" y="1117734"/>
                </a:lnTo>
                <a:close/>
              </a:path>
            </a:pathLst>
          </a:cu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4A376A7F-65CB-495F-9FA6-F755BA3ED676}"/>
              </a:ext>
            </a:extLst>
          </p:cNvPr>
          <p:cNvSpPr/>
          <p:nvPr/>
        </p:nvSpPr>
        <p:spPr>
          <a:xfrm>
            <a:off x="7487514" y="4524323"/>
            <a:ext cx="2188426" cy="1116653"/>
          </a:xfrm>
          <a:custGeom>
            <a:avLst/>
            <a:gdLst>
              <a:gd name="connsiteX0" fmla="*/ 2161649 w 2188426"/>
              <a:gd name="connsiteY0" fmla="*/ 796651 h 1116653"/>
              <a:gd name="connsiteX1" fmla="*/ 2187770 w 2188426"/>
              <a:gd name="connsiteY1" fmla="*/ 880801 h 1116653"/>
              <a:gd name="connsiteX2" fmla="*/ 2188426 w 2188426"/>
              <a:gd name="connsiteY2" fmla="*/ 887307 h 1116653"/>
              <a:gd name="connsiteX3" fmla="*/ 1073592 w 2188426"/>
              <a:gd name="connsiteY3" fmla="*/ 0 h 1116653"/>
              <a:gd name="connsiteX4" fmla="*/ 1073592 w 2188426"/>
              <a:gd name="connsiteY4" fmla="*/ 1116653 h 1116653"/>
              <a:gd name="connsiteX5" fmla="*/ 1324 w 2188426"/>
              <a:gd name="connsiteY5" fmla="*/ 1116653 h 1116653"/>
              <a:gd name="connsiteX6" fmla="*/ 0 w 2188426"/>
              <a:gd name="connsiteY6" fmla="*/ 1103519 h 1116653"/>
              <a:gd name="connsiteX7" fmla="*/ 992120 w 2188426"/>
              <a:gd name="connsiteY7" fmla="*/ 4114 h 11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8426" h="1116653">
                <a:moveTo>
                  <a:pt x="2161649" y="796651"/>
                </a:moveTo>
                <a:lnTo>
                  <a:pt x="2187770" y="880801"/>
                </a:lnTo>
                <a:lnTo>
                  <a:pt x="2188426" y="887307"/>
                </a:lnTo>
                <a:close/>
                <a:moveTo>
                  <a:pt x="1073592" y="0"/>
                </a:moveTo>
                <a:lnTo>
                  <a:pt x="1073592" y="1116653"/>
                </a:lnTo>
                <a:lnTo>
                  <a:pt x="1324" y="1116653"/>
                </a:lnTo>
                <a:lnTo>
                  <a:pt x="0" y="1103519"/>
                </a:lnTo>
                <a:cubicBezTo>
                  <a:pt x="0" y="531329"/>
                  <a:pt x="434861" y="60706"/>
                  <a:pt x="992120" y="4114"/>
                </a:cubicBezTo>
                <a:close/>
              </a:path>
            </a:pathLst>
          </a:cu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1CE3CD09-02F6-46B4-938D-B1E1F1E086AE}"/>
              </a:ext>
            </a:extLst>
          </p:cNvPr>
          <p:cNvSpPr/>
          <p:nvPr/>
        </p:nvSpPr>
        <p:spPr>
          <a:xfrm>
            <a:off x="6051633" y="4528540"/>
            <a:ext cx="1094991" cy="1117734"/>
          </a:xfrm>
          <a:custGeom>
            <a:avLst/>
            <a:gdLst>
              <a:gd name="connsiteX0" fmla="*/ 0 w 1094991"/>
              <a:gd name="connsiteY0" fmla="*/ 0 h 1117734"/>
              <a:gd name="connsiteX1" fmla="*/ 102871 w 1094991"/>
              <a:gd name="connsiteY1" fmla="*/ 5195 h 1117734"/>
              <a:gd name="connsiteX2" fmla="*/ 1094991 w 1094991"/>
              <a:gd name="connsiteY2" fmla="*/ 1104600 h 1117734"/>
              <a:gd name="connsiteX3" fmla="*/ 1093667 w 1094991"/>
              <a:gd name="connsiteY3" fmla="*/ 1117734 h 1117734"/>
              <a:gd name="connsiteX4" fmla="*/ 0 w 1094991"/>
              <a:gd name="connsiteY4" fmla="*/ 1117734 h 111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991" h="1117734">
                <a:moveTo>
                  <a:pt x="0" y="0"/>
                </a:moveTo>
                <a:lnTo>
                  <a:pt x="102871" y="5195"/>
                </a:lnTo>
                <a:cubicBezTo>
                  <a:pt x="660130" y="61787"/>
                  <a:pt x="1094991" y="532410"/>
                  <a:pt x="1094991" y="1104600"/>
                </a:cubicBezTo>
                <a:lnTo>
                  <a:pt x="1093667" y="1117734"/>
                </a:lnTo>
                <a:lnTo>
                  <a:pt x="0" y="1117734"/>
                </a:lnTo>
                <a:close/>
              </a:path>
            </a:pathLst>
          </a:cu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6D927AB2-0184-4F79-A5D3-BE04EED853BA}"/>
              </a:ext>
            </a:extLst>
          </p:cNvPr>
          <p:cNvSpPr/>
          <p:nvPr/>
        </p:nvSpPr>
        <p:spPr>
          <a:xfrm>
            <a:off x="4979248" y="4531158"/>
            <a:ext cx="2188426" cy="1116653"/>
          </a:xfrm>
          <a:custGeom>
            <a:avLst/>
            <a:gdLst>
              <a:gd name="connsiteX0" fmla="*/ 2161649 w 2188426"/>
              <a:gd name="connsiteY0" fmla="*/ 796651 h 1116653"/>
              <a:gd name="connsiteX1" fmla="*/ 2187770 w 2188426"/>
              <a:gd name="connsiteY1" fmla="*/ 880801 h 1116653"/>
              <a:gd name="connsiteX2" fmla="*/ 2188426 w 2188426"/>
              <a:gd name="connsiteY2" fmla="*/ 887307 h 1116653"/>
              <a:gd name="connsiteX3" fmla="*/ 1073592 w 2188426"/>
              <a:gd name="connsiteY3" fmla="*/ 0 h 1116653"/>
              <a:gd name="connsiteX4" fmla="*/ 1073592 w 2188426"/>
              <a:gd name="connsiteY4" fmla="*/ 1116653 h 1116653"/>
              <a:gd name="connsiteX5" fmla="*/ 1324 w 2188426"/>
              <a:gd name="connsiteY5" fmla="*/ 1116653 h 1116653"/>
              <a:gd name="connsiteX6" fmla="*/ 0 w 2188426"/>
              <a:gd name="connsiteY6" fmla="*/ 1103519 h 1116653"/>
              <a:gd name="connsiteX7" fmla="*/ 992120 w 2188426"/>
              <a:gd name="connsiteY7" fmla="*/ 4114 h 11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8426" h="1116653">
                <a:moveTo>
                  <a:pt x="2161649" y="796651"/>
                </a:moveTo>
                <a:lnTo>
                  <a:pt x="2187770" y="880801"/>
                </a:lnTo>
                <a:lnTo>
                  <a:pt x="2188426" y="887307"/>
                </a:lnTo>
                <a:close/>
                <a:moveTo>
                  <a:pt x="1073592" y="0"/>
                </a:moveTo>
                <a:lnTo>
                  <a:pt x="1073592" y="1116653"/>
                </a:lnTo>
                <a:lnTo>
                  <a:pt x="1324" y="1116653"/>
                </a:lnTo>
                <a:lnTo>
                  <a:pt x="0" y="1103519"/>
                </a:lnTo>
                <a:cubicBezTo>
                  <a:pt x="0" y="531329"/>
                  <a:pt x="434861" y="60706"/>
                  <a:pt x="992120" y="4114"/>
                </a:cubicBezTo>
                <a:close/>
              </a:path>
            </a:pathLst>
          </a:cu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3305168C-5E44-4883-B6FB-8F5DCA821BEE}"/>
              </a:ext>
            </a:extLst>
          </p:cNvPr>
          <p:cNvSpPr/>
          <p:nvPr/>
        </p:nvSpPr>
        <p:spPr>
          <a:xfrm>
            <a:off x="3493243" y="4523640"/>
            <a:ext cx="1094991" cy="1117734"/>
          </a:xfrm>
          <a:custGeom>
            <a:avLst/>
            <a:gdLst>
              <a:gd name="connsiteX0" fmla="*/ 0 w 1094991"/>
              <a:gd name="connsiteY0" fmla="*/ 0 h 1117734"/>
              <a:gd name="connsiteX1" fmla="*/ 102871 w 1094991"/>
              <a:gd name="connsiteY1" fmla="*/ 5195 h 1117734"/>
              <a:gd name="connsiteX2" fmla="*/ 1094991 w 1094991"/>
              <a:gd name="connsiteY2" fmla="*/ 1104600 h 1117734"/>
              <a:gd name="connsiteX3" fmla="*/ 1093667 w 1094991"/>
              <a:gd name="connsiteY3" fmla="*/ 1117734 h 1117734"/>
              <a:gd name="connsiteX4" fmla="*/ 0 w 1094991"/>
              <a:gd name="connsiteY4" fmla="*/ 1117734 h 111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991" h="1117734">
                <a:moveTo>
                  <a:pt x="0" y="0"/>
                </a:moveTo>
                <a:lnTo>
                  <a:pt x="102871" y="5195"/>
                </a:lnTo>
                <a:cubicBezTo>
                  <a:pt x="660130" y="61787"/>
                  <a:pt x="1094991" y="532410"/>
                  <a:pt x="1094991" y="1104600"/>
                </a:cubicBezTo>
                <a:lnTo>
                  <a:pt x="1093667" y="1117734"/>
                </a:lnTo>
                <a:lnTo>
                  <a:pt x="0" y="1117734"/>
                </a:lnTo>
                <a:close/>
              </a:path>
            </a:pathLst>
          </a:cu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99B8375-F2A6-4D25-B007-F0292413F804}"/>
              </a:ext>
            </a:extLst>
          </p:cNvPr>
          <p:cNvSpPr/>
          <p:nvPr/>
        </p:nvSpPr>
        <p:spPr>
          <a:xfrm>
            <a:off x="2300875" y="5647962"/>
            <a:ext cx="2450188" cy="60693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4BC0EC69-6E96-4F47-AE64-E952F280B65A}"/>
              </a:ext>
            </a:extLst>
          </p:cNvPr>
          <p:cNvSpPr/>
          <p:nvPr/>
        </p:nvSpPr>
        <p:spPr>
          <a:xfrm>
            <a:off x="2420858" y="4526258"/>
            <a:ext cx="2188426" cy="1116653"/>
          </a:xfrm>
          <a:custGeom>
            <a:avLst/>
            <a:gdLst>
              <a:gd name="connsiteX0" fmla="*/ 2161649 w 2188426"/>
              <a:gd name="connsiteY0" fmla="*/ 796651 h 1116653"/>
              <a:gd name="connsiteX1" fmla="*/ 2187770 w 2188426"/>
              <a:gd name="connsiteY1" fmla="*/ 880801 h 1116653"/>
              <a:gd name="connsiteX2" fmla="*/ 2188426 w 2188426"/>
              <a:gd name="connsiteY2" fmla="*/ 887307 h 1116653"/>
              <a:gd name="connsiteX3" fmla="*/ 1073592 w 2188426"/>
              <a:gd name="connsiteY3" fmla="*/ 0 h 1116653"/>
              <a:gd name="connsiteX4" fmla="*/ 1073592 w 2188426"/>
              <a:gd name="connsiteY4" fmla="*/ 1116653 h 1116653"/>
              <a:gd name="connsiteX5" fmla="*/ 1324 w 2188426"/>
              <a:gd name="connsiteY5" fmla="*/ 1116653 h 1116653"/>
              <a:gd name="connsiteX6" fmla="*/ 0 w 2188426"/>
              <a:gd name="connsiteY6" fmla="*/ 1103519 h 1116653"/>
              <a:gd name="connsiteX7" fmla="*/ 992120 w 2188426"/>
              <a:gd name="connsiteY7" fmla="*/ 4114 h 11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8426" h="1116653">
                <a:moveTo>
                  <a:pt x="2161649" y="796651"/>
                </a:moveTo>
                <a:lnTo>
                  <a:pt x="2187770" y="880801"/>
                </a:lnTo>
                <a:lnTo>
                  <a:pt x="2188426" y="887307"/>
                </a:lnTo>
                <a:close/>
                <a:moveTo>
                  <a:pt x="1073592" y="0"/>
                </a:moveTo>
                <a:lnTo>
                  <a:pt x="1073592" y="1116653"/>
                </a:lnTo>
                <a:lnTo>
                  <a:pt x="1324" y="1116653"/>
                </a:lnTo>
                <a:lnTo>
                  <a:pt x="0" y="1103519"/>
                </a:lnTo>
                <a:cubicBezTo>
                  <a:pt x="0" y="531329"/>
                  <a:pt x="434861" y="60706"/>
                  <a:pt x="992120" y="4114"/>
                </a:cubicBezTo>
                <a:close/>
              </a:path>
            </a:pathLst>
          </a:cu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A51D924-F394-4BAE-9798-5725865714F1}"/>
              </a:ext>
            </a:extLst>
          </p:cNvPr>
          <p:cNvCxnSpPr>
            <a:cxnSpLocks/>
          </p:cNvCxnSpPr>
          <p:nvPr/>
        </p:nvCxnSpPr>
        <p:spPr>
          <a:xfrm flipV="1">
            <a:off x="3193917" y="3926789"/>
            <a:ext cx="1202360" cy="171765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444D7852-3893-43AA-B7E6-0C72868DC4A2}"/>
              </a:ext>
            </a:extLst>
          </p:cNvPr>
          <p:cNvSpPr/>
          <p:nvPr/>
        </p:nvSpPr>
        <p:spPr>
          <a:xfrm>
            <a:off x="3837193" y="4495293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ADCEFAD-69CF-41FA-9D44-C62F8663E22A}"/>
              </a:ext>
            </a:extLst>
          </p:cNvPr>
          <p:cNvCxnSpPr>
            <a:cxnSpLocks/>
          </p:cNvCxnSpPr>
          <p:nvPr/>
        </p:nvCxnSpPr>
        <p:spPr>
          <a:xfrm flipV="1">
            <a:off x="3196443" y="4535547"/>
            <a:ext cx="351109" cy="1113954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42B4E60C-2DF2-414A-A5D1-BBEC3763D8B3}"/>
              </a:ext>
            </a:extLst>
          </p:cNvPr>
          <p:cNvCxnSpPr>
            <a:cxnSpLocks/>
          </p:cNvCxnSpPr>
          <p:nvPr/>
        </p:nvCxnSpPr>
        <p:spPr>
          <a:xfrm flipV="1">
            <a:off x="3547552" y="3921737"/>
            <a:ext cx="836095" cy="62138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EF8D6029-0AC7-4CA7-BDE0-55F29C436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4946">
            <a:off x="4162999" y="3650061"/>
            <a:ext cx="466555" cy="449759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AF7F2F52-E3BE-4F83-B720-DBA3A5EDB894}"/>
              </a:ext>
            </a:extLst>
          </p:cNvPr>
          <p:cNvSpPr/>
          <p:nvPr/>
        </p:nvSpPr>
        <p:spPr>
          <a:xfrm>
            <a:off x="3459565" y="4432147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B7747AA-E356-4AF6-8D5F-5F3FEB53514F}"/>
              </a:ext>
            </a:extLst>
          </p:cNvPr>
          <p:cNvSpPr/>
          <p:nvPr/>
        </p:nvSpPr>
        <p:spPr>
          <a:xfrm>
            <a:off x="3105123" y="5546127"/>
            <a:ext cx="185418" cy="19356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D1DE56E-1E04-4FA6-96B1-C1CCB7741584}"/>
              </a:ext>
            </a:extLst>
          </p:cNvPr>
          <p:cNvSpPr/>
          <p:nvPr/>
        </p:nvSpPr>
        <p:spPr>
          <a:xfrm>
            <a:off x="4839857" y="5649499"/>
            <a:ext cx="2450188" cy="60693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FBCF518-A64D-4BC4-809C-660C130AA555}"/>
              </a:ext>
            </a:extLst>
          </p:cNvPr>
          <p:cNvCxnSpPr>
            <a:cxnSpLocks/>
          </p:cNvCxnSpPr>
          <p:nvPr/>
        </p:nvCxnSpPr>
        <p:spPr>
          <a:xfrm flipV="1">
            <a:off x="5735425" y="4533021"/>
            <a:ext cx="373457" cy="111801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B6ED481D-7E15-4E50-8F23-F03A2F023576}"/>
              </a:ext>
            </a:extLst>
          </p:cNvPr>
          <p:cNvCxnSpPr>
            <a:cxnSpLocks/>
          </p:cNvCxnSpPr>
          <p:nvPr/>
        </p:nvCxnSpPr>
        <p:spPr>
          <a:xfrm flipV="1">
            <a:off x="6083623" y="3923275"/>
            <a:ext cx="839006" cy="62742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68048040-F668-4807-A03E-6B09A5FEF7B7}"/>
              </a:ext>
            </a:extLst>
          </p:cNvPr>
          <p:cNvCxnSpPr>
            <a:cxnSpLocks/>
          </p:cNvCxnSpPr>
          <p:nvPr/>
        </p:nvCxnSpPr>
        <p:spPr>
          <a:xfrm flipH="1" flipV="1">
            <a:off x="5674416" y="4568385"/>
            <a:ext cx="55572" cy="107353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CC7E30D-5E0E-42D3-AFB9-787BE4474B64}"/>
              </a:ext>
            </a:extLst>
          </p:cNvPr>
          <p:cNvCxnSpPr>
            <a:cxnSpLocks/>
          </p:cNvCxnSpPr>
          <p:nvPr/>
        </p:nvCxnSpPr>
        <p:spPr>
          <a:xfrm flipV="1">
            <a:off x="5740091" y="4538073"/>
            <a:ext cx="745160" cy="111395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5E187C9-DE4D-4FD1-A864-8C49F7DB640D}"/>
              </a:ext>
            </a:extLst>
          </p:cNvPr>
          <p:cNvCxnSpPr>
            <a:cxnSpLocks/>
          </p:cNvCxnSpPr>
          <p:nvPr/>
        </p:nvCxnSpPr>
        <p:spPr>
          <a:xfrm flipV="1">
            <a:off x="5735039" y="5364064"/>
            <a:ext cx="1472639" cy="28796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2FE523B-3CFF-4362-804A-28C5428E7028}"/>
              </a:ext>
            </a:extLst>
          </p:cNvPr>
          <p:cNvCxnSpPr>
            <a:cxnSpLocks/>
          </p:cNvCxnSpPr>
          <p:nvPr/>
        </p:nvCxnSpPr>
        <p:spPr>
          <a:xfrm flipV="1">
            <a:off x="6406947" y="3886374"/>
            <a:ext cx="530453" cy="76536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CB1B7956-7C2A-4255-B134-58774B0B2485}"/>
              </a:ext>
            </a:extLst>
          </p:cNvPr>
          <p:cNvCxnSpPr>
            <a:cxnSpLocks/>
          </p:cNvCxnSpPr>
          <p:nvPr/>
        </p:nvCxnSpPr>
        <p:spPr>
          <a:xfrm flipH="1" flipV="1">
            <a:off x="6924770" y="3835854"/>
            <a:ext cx="217234" cy="161156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38D95F5D-9DC2-4F0B-B40F-3C6898140E38}"/>
              </a:ext>
            </a:extLst>
          </p:cNvPr>
          <p:cNvSpPr/>
          <p:nvPr/>
        </p:nvSpPr>
        <p:spPr>
          <a:xfrm>
            <a:off x="7031730" y="5274828"/>
            <a:ext cx="185418" cy="193567"/>
          </a:xfrm>
          <a:prstGeom prst="ellipse">
            <a:avLst/>
          </a:prstGeom>
          <a:solidFill>
            <a:srgbClr val="604878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2762DEF6-70C4-4C3D-AE6E-383B9758A468}"/>
              </a:ext>
            </a:extLst>
          </p:cNvPr>
          <p:cNvSpPr/>
          <p:nvPr/>
        </p:nvSpPr>
        <p:spPr>
          <a:xfrm>
            <a:off x="6347868" y="4509429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A96CF4A6-31B8-4D21-A108-0DE51589D60C}"/>
              </a:ext>
            </a:extLst>
          </p:cNvPr>
          <p:cNvSpPr/>
          <p:nvPr/>
        </p:nvSpPr>
        <p:spPr>
          <a:xfrm>
            <a:off x="5998070" y="4445352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DC36065-DF1A-48F9-A697-7A68F9B6E484}"/>
              </a:ext>
            </a:extLst>
          </p:cNvPr>
          <p:cNvSpPr/>
          <p:nvPr/>
        </p:nvSpPr>
        <p:spPr>
          <a:xfrm>
            <a:off x="7373970" y="5647962"/>
            <a:ext cx="2450188" cy="60693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B311AF6-3045-4CA6-8881-94AA845EE2AF}"/>
              </a:ext>
            </a:extLst>
          </p:cNvPr>
          <p:cNvCxnSpPr>
            <a:cxnSpLocks/>
          </p:cNvCxnSpPr>
          <p:nvPr/>
        </p:nvCxnSpPr>
        <p:spPr>
          <a:xfrm flipV="1">
            <a:off x="8269538" y="4522917"/>
            <a:ext cx="362785" cy="112658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A4D1B35D-B081-4A5A-A6BE-158F98919E4F}"/>
              </a:ext>
            </a:extLst>
          </p:cNvPr>
          <p:cNvCxnSpPr>
            <a:cxnSpLocks/>
          </p:cNvCxnSpPr>
          <p:nvPr/>
        </p:nvCxnSpPr>
        <p:spPr>
          <a:xfrm flipV="1">
            <a:off x="8604538" y="3921739"/>
            <a:ext cx="852204" cy="64412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6587058C-30F5-4662-A34A-DC14EDC10AD0}"/>
              </a:ext>
            </a:extLst>
          </p:cNvPr>
          <p:cNvCxnSpPr>
            <a:cxnSpLocks/>
          </p:cNvCxnSpPr>
          <p:nvPr/>
        </p:nvCxnSpPr>
        <p:spPr>
          <a:xfrm flipV="1">
            <a:off x="8271678" y="4533021"/>
            <a:ext cx="75211" cy="110989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F92B7DBD-395A-4C16-9294-41E042D2A32A}"/>
              </a:ext>
            </a:extLst>
          </p:cNvPr>
          <p:cNvCxnSpPr>
            <a:cxnSpLocks/>
          </p:cNvCxnSpPr>
          <p:nvPr/>
        </p:nvCxnSpPr>
        <p:spPr>
          <a:xfrm flipV="1">
            <a:off x="8269152" y="4659319"/>
            <a:ext cx="931514" cy="99117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CAFA222-D00E-49D0-BE49-3391F1CA79AF}"/>
              </a:ext>
            </a:extLst>
          </p:cNvPr>
          <p:cNvCxnSpPr>
            <a:cxnSpLocks/>
          </p:cNvCxnSpPr>
          <p:nvPr/>
        </p:nvCxnSpPr>
        <p:spPr>
          <a:xfrm flipH="1" flipV="1">
            <a:off x="9465892" y="3818172"/>
            <a:ext cx="30312" cy="1262984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6FA8D1C8-4CF2-4251-ACA2-A9B337CD7484}"/>
              </a:ext>
            </a:extLst>
          </p:cNvPr>
          <p:cNvCxnSpPr>
            <a:cxnSpLocks/>
          </p:cNvCxnSpPr>
          <p:nvPr/>
        </p:nvCxnSpPr>
        <p:spPr>
          <a:xfrm flipV="1">
            <a:off x="9167828" y="3873744"/>
            <a:ext cx="234915" cy="82094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48" name="椭圆 47">
            <a:extLst>
              <a:ext uri="{FF2B5EF4-FFF2-40B4-BE49-F238E27FC236}">
                <a16:creationId xmlns:a16="http://schemas.microsoft.com/office/drawing/2014/main" id="{4F9EA8E0-9CA3-4A78-ADB2-2822007E8930}"/>
              </a:ext>
            </a:extLst>
          </p:cNvPr>
          <p:cNvSpPr/>
          <p:nvPr/>
        </p:nvSpPr>
        <p:spPr>
          <a:xfrm>
            <a:off x="9076317" y="4601792"/>
            <a:ext cx="185418" cy="193567"/>
          </a:xfrm>
          <a:prstGeom prst="ellipse">
            <a:avLst/>
          </a:prstGeom>
          <a:solidFill>
            <a:srgbClr val="604878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2DD64936-43EB-4A87-8B3F-5436F59D1840}"/>
              </a:ext>
            </a:extLst>
          </p:cNvPr>
          <p:cNvCxnSpPr>
            <a:cxnSpLocks/>
          </p:cNvCxnSpPr>
          <p:nvPr/>
        </p:nvCxnSpPr>
        <p:spPr>
          <a:xfrm flipV="1">
            <a:off x="8281214" y="5066000"/>
            <a:ext cx="1225094" cy="56076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D1A7032B-3528-4F37-B1E5-AC50D2C3DC46}"/>
              </a:ext>
            </a:extLst>
          </p:cNvPr>
          <p:cNvCxnSpPr>
            <a:cxnSpLocks/>
          </p:cNvCxnSpPr>
          <p:nvPr/>
        </p:nvCxnSpPr>
        <p:spPr>
          <a:xfrm flipV="1">
            <a:off x="8344363" y="3838382"/>
            <a:ext cx="1169523" cy="714847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51" name="椭圆 50">
            <a:extLst>
              <a:ext uri="{FF2B5EF4-FFF2-40B4-BE49-F238E27FC236}">
                <a16:creationId xmlns:a16="http://schemas.microsoft.com/office/drawing/2014/main" id="{2781AE9D-F2C7-4DC8-A31E-357E2905FD52}"/>
              </a:ext>
            </a:extLst>
          </p:cNvPr>
          <p:cNvSpPr/>
          <p:nvPr/>
        </p:nvSpPr>
        <p:spPr>
          <a:xfrm>
            <a:off x="8532183" y="4443815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BEDA63E8-5723-4AFA-B52E-B278442EC9C1}"/>
              </a:ext>
            </a:extLst>
          </p:cNvPr>
          <p:cNvSpPr/>
          <p:nvPr/>
        </p:nvSpPr>
        <p:spPr>
          <a:xfrm>
            <a:off x="8253854" y="4441553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F9F0172-5A65-4791-9C20-619263769059}"/>
              </a:ext>
            </a:extLst>
          </p:cNvPr>
          <p:cNvSpPr txBox="1"/>
          <p:nvPr/>
        </p:nvSpPr>
        <p:spPr>
          <a:xfrm>
            <a:off x="2420859" y="3672426"/>
            <a:ext cx="1917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2400" b="1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MNEE</a:t>
            </a:r>
            <a:endParaRPr lang="zh-CN" altLang="en-US" sz="24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752FC0A-3645-4000-AFF8-38A5B281A9A9}"/>
              </a:ext>
            </a:extLst>
          </p:cNvPr>
          <p:cNvSpPr txBox="1"/>
          <p:nvPr/>
        </p:nvSpPr>
        <p:spPr>
          <a:xfrm>
            <a:off x="4991312" y="3671842"/>
            <a:ext cx="192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2400" b="1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SMS</a:t>
            </a:r>
            <a:endParaRPr lang="zh-CN" altLang="en-US" sz="24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A519F6E-119D-4222-81DD-5B12CFD259A7}"/>
              </a:ext>
            </a:extLst>
          </p:cNvPr>
          <p:cNvSpPr txBox="1"/>
          <p:nvPr/>
        </p:nvSpPr>
        <p:spPr>
          <a:xfrm>
            <a:off x="7490138" y="3671327"/>
            <a:ext cx="195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2400" b="1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Ours</a:t>
            </a:r>
            <a:endParaRPr lang="zh-CN" altLang="en-US" sz="2400" b="1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C7D4E0D-7555-470F-89AF-DEB16AE5A887}"/>
              </a:ext>
            </a:extLst>
          </p:cNvPr>
          <p:cNvSpPr txBox="1"/>
          <p:nvPr/>
        </p:nvSpPr>
        <p:spPr>
          <a:xfrm>
            <a:off x="3979030" y="4338371"/>
            <a:ext cx="15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seed chain</a:t>
            </a:r>
            <a:endParaRPr lang="zh-CN" altLang="en-US" sz="2000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7BC26361-1236-4301-A39B-0A49558EA1B3}"/>
              </a:ext>
            </a:extLst>
          </p:cNvPr>
          <p:cNvSpPr/>
          <p:nvPr/>
        </p:nvSpPr>
        <p:spPr>
          <a:xfrm>
            <a:off x="2381783" y="4139029"/>
            <a:ext cx="1333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200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solution</a:t>
            </a:r>
            <a:endParaRPr lang="zh-CN" altLang="en-US" sz="2000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00EE82F1-BEB8-4172-8BE1-007F1092674F}"/>
              </a:ext>
            </a:extLst>
          </p:cNvPr>
          <p:cNvCxnSpPr>
            <a:cxnSpLocks/>
          </p:cNvCxnSpPr>
          <p:nvPr/>
        </p:nvCxnSpPr>
        <p:spPr>
          <a:xfrm flipV="1">
            <a:off x="5727461" y="4831085"/>
            <a:ext cx="1093744" cy="815887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155A7776-A876-489B-8850-D3D77E344676}"/>
              </a:ext>
            </a:extLst>
          </p:cNvPr>
          <p:cNvCxnSpPr>
            <a:cxnSpLocks/>
          </p:cNvCxnSpPr>
          <p:nvPr/>
        </p:nvCxnSpPr>
        <p:spPr>
          <a:xfrm flipV="1">
            <a:off x="6818679" y="3851010"/>
            <a:ext cx="101039" cy="99523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0A29F21E-609C-46D4-AA83-E08BA62810DE}"/>
              </a:ext>
            </a:extLst>
          </p:cNvPr>
          <p:cNvCxnSpPr>
            <a:cxnSpLocks/>
          </p:cNvCxnSpPr>
          <p:nvPr/>
        </p:nvCxnSpPr>
        <p:spPr>
          <a:xfrm flipV="1">
            <a:off x="8262433" y="4841989"/>
            <a:ext cx="1093744" cy="815887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D520BEAA-1CFF-41BC-9808-99F7EF9B3FD5}"/>
              </a:ext>
            </a:extLst>
          </p:cNvPr>
          <p:cNvCxnSpPr>
            <a:cxnSpLocks/>
          </p:cNvCxnSpPr>
          <p:nvPr/>
        </p:nvCxnSpPr>
        <p:spPr>
          <a:xfrm flipV="1">
            <a:off x="9353651" y="3868692"/>
            <a:ext cx="64248" cy="988454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2" name="椭圆 61">
            <a:extLst>
              <a:ext uri="{FF2B5EF4-FFF2-40B4-BE49-F238E27FC236}">
                <a16:creationId xmlns:a16="http://schemas.microsoft.com/office/drawing/2014/main" id="{7E310E2C-E02F-4377-A7F8-BF2D2E9B8715}"/>
              </a:ext>
            </a:extLst>
          </p:cNvPr>
          <p:cNvSpPr/>
          <p:nvPr/>
        </p:nvSpPr>
        <p:spPr>
          <a:xfrm>
            <a:off x="9260268" y="4751882"/>
            <a:ext cx="185418" cy="193567"/>
          </a:xfrm>
          <a:prstGeom prst="ellipse">
            <a:avLst/>
          </a:prstGeom>
          <a:solidFill>
            <a:srgbClr val="604878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5EA5930E-760C-45DA-857D-5BAED689CC2D}"/>
              </a:ext>
            </a:extLst>
          </p:cNvPr>
          <p:cNvSpPr/>
          <p:nvPr/>
        </p:nvSpPr>
        <p:spPr>
          <a:xfrm>
            <a:off x="6725296" y="4740978"/>
            <a:ext cx="185418" cy="193567"/>
          </a:xfrm>
          <a:prstGeom prst="ellipse">
            <a:avLst/>
          </a:prstGeom>
          <a:solidFill>
            <a:srgbClr val="604878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1723CDDA-6F78-4E8A-9F6F-84CB9FC4CC60}"/>
              </a:ext>
            </a:extLst>
          </p:cNvPr>
          <p:cNvSpPr txBox="1"/>
          <p:nvPr/>
        </p:nvSpPr>
        <p:spPr>
          <a:xfrm>
            <a:off x="3916004" y="4924187"/>
            <a:ext cx="126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diverged</a:t>
            </a:r>
            <a:endParaRPr lang="zh-CN" altLang="en-US" sz="2000">
              <a:latin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EF61DC7A-19F2-411A-97EE-6664DC6BF1DE}"/>
              </a:ext>
            </a:extLst>
          </p:cNvPr>
          <p:cNvCxnSpPr>
            <a:cxnSpLocks/>
          </p:cNvCxnSpPr>
          <p:nvPr/>
        </p:nvCxnSpPr>
        <p:spPr>
          <a:xfrm flipV="1">
            <a:off x="5669364" y="3873745"/>
            <a:ext cx="1255406" cy="70221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259B2C2B-8656-4FF9-AFB8-BCDB99D07E31}"/>
              </a:ext>
            </a:extLst>
          </p:cNvPr>
          <p:cNvSpPr/>
          <p:nvPr/>
        </p:nvSpPr>
        <p:spPr>
          <a:xfrm>
            <a:off x="5583114" y="4477178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18250DD3-34E6-4F58-991B-F3EEFBBD6AE1}"/>
              </a:ext>
            </a:extLst>
          </p:cNvPr>
          <p:cNvCxnSpPr>
            <a:cxnSpLocks/>
          </p:cNvCxnSpPr>
          <p:nvPr/>
        </p:nvCxnSpPr>
        <p:spPr>
          <a:xfrm flipH="1" flipV="1">
            <a:off x="9521464" y="3881322"/>
            <a:ext cx="85884" cy="145243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36AA5FF2-9C64-4C85-B06E-39A636A2AD94}"/>
              </a:ext>
            </a:extLst>
          </p:cNvPr>
          <p:cNvCxnSpPr>
            <a:cxnSpLocks/>
          </p:cNvCxnSpPr>
          <p:nvPr/>
        </p:nvCxnSpPr>
        <p:spPr>
          <a:xfrm flipV="1">
            <a:off x="8271110" y="5321123"/>
            <a:ext cx="1338762" cy="33090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CD89F225-32C4-49D0-B7BB-44E8E093B822}"/>
              </a:ext>
            </a:extLst>
          </p:cNvPr>
          <p:cNvSpPr/>
          <p:nvPr/>
        </p:nvSpPr>
        <p:spPr>
          <a:xfrm>
            <a:off x="9519093" y="5228278"/>
            <a:ext cx="185418" cy="193567"/>
          </a:xfrm>
          <a:prstGeom prst="ellipse">
            <a:avLst/>
          </a:prstGeom>
          <a:solidFill>
            <a:srgbClr val="604878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BC4F6937-5ADD-4D7B-9927-1B154E39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4946">
            <a:off x="9236094" y="3650061"/>
            <a:ext cx="466555" cy="449759"/>
          </a:xfrm>
          <a:prstGeom prst="rect">
            <a:avLst/>
          </a:prstGeom>
        </p:spPr>
      </p:pic>
      <p:sp>
        <p:nvSpPr>
          <p:cNvPr id="71" name="椭圆 70">
            <a:extLst>
              <a:ext uri="{FF2B5EF4-FFF2-40B4-BE49-F238E27FC236}">
                <a16:creationId xmlns:a16="http://schemas.microsoft.com/office/drawing/2014/main" id="{69480381-7318-43ED-ADBC-1F4306154212}"/>
              </a:ext>
            </a:extLst>
          </p:cNvPr>
          <p:cNvSpPr/>
          <p:nvPr/>
        </p:nvSpPr>
        <p:spPr>
          <a:xfrm>
            <a:off x="8178218" y="5546127"/>
            <a:ext cx="185418" cy="19356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89F46349-5672-4743-AB89-ECB58751EF24}"/>
              </a:ext>
            </a:extLst>
          </p:cNvPr>
          <p:cNvSpPr/>
          <p:nvPr/>
        </p:nvSpPr>
        <p:spPr>
          <a:xfrm>
            <a:off x="9394818" y="4970283"/>
            <a:ext cx="185418" cy="193567"/>
          </a:xfrm>
          <a:prstGeom prst="ellipse">
            <a:avLst/>
          </a:prstGeom>
          <a:solidFill>
            <a:srgbClr val="604878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E89F2FA5-92BD-49A8-A1B6-D45F1C3B59BC}"/>
              </a:ext>
            </a:extLst>
          </p:cNvPr>
          <p:cNvCxnSpPr>
            <a:cxnSpLocks/>
          </p:cNvCxnSpPr>
          <p:nvPr/>
        </p:nvCxnSpPr>
        <p:spPr>
          <a:xfrm flipH="1" flipV="1">
            <a:off x="5080814" y="5113993"/>
            <a:ext cx="651699" cy="545609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74" name="椭圆 73">
            <a:extLst>
              <a:ext uri="{FF2B5EF4-FFF2-40B4-BE49-F238E27FC236}">
                <a16:creationId xmlns:a16="http://schemas.microsoft.com/office/drawing/2014/main" id="{FE4866B9-5419-4B4F-80B5-8CBA4D89D42E}"/>
              </a:ext>
            </a:extLst>
          </p:cNvPr>
          <p:cNvSpPr/>
          <p:nvPr/>
        </p:nvSpPr>
        <p:spPr>
          <a:xfrm>
            <a:off x="4995369" y="5022214"/>
            <a:ext cx="185418" cy="193567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8EF7B360-2251-497E-B014-9387DE93A88E}"/>
              </a:ext>
            </a:extLst>
          </p:cNvPr>
          <p:cNvSpPr/>
          <p:nvPr/>
        </p:nvSpPr>
        <p:spPr>
          <a:xfrm>
            <a:off x="5644105" y="5547664"/>
            <a:ext cx="185418" cy="19356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inux Libertine" panose="02000503000000000000" pitchFamily="2" charset="0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ADA4B2AD-C38A-4B8A-8A3D-327DC0E8F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4946">
            <a:off x="6701981" y="3651598"/>
            <a:ext cx="466555" cy="449759"/>
          </a:xfrm>
          <a:prstGeom prst="rect">
            <a:avLst/>
          </a:prstGeom>
        </p:spPr>
      </p:pic>
      <p:sp>
        <p:nvSpPr>
          <p:cNvPr id="78" name="内容占位符 6">
            <a:extLst>
              <a:ext uri="{FF2B5EF4-FFF2-40B4-BE49-F238E27FC236}">
                <a16:creationId xmlns:a16="http://schemas.microsoft.com/office/drawing/2014/main" id="{128E44E3-6C77-4EB6-90A4-4C7ACD87D3BC}"/>
              </a:ext>
            </a:extLst>
          </p:cNvPr>
          <p:cNvSpPr txBox="1">
            <a:spLocks/>
          </p:cNvSpPr>
          <p:nvPr/>
        </p:nvSpPr>
        <p:spPr>
          <a:xfrm>
            <a:off x="360947" y="1309036"/>
            <a:ext cx="11531066" cy="5047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MNEE finds </a:t>
            </a:r>
            <a:r>
              <a:rPr lang="en-US" altLang="zh-CN" b="1" dirty="0">
                <a:solidFill>
                  <a:srgbClr val="FF8261"/>
                </a:solidFill>
              </a:rPr>
              <a:t>at most one solution</a:t>
            </a:r>
            <a:r>
              <a:rPr lang="en-US" altLang="zh-CN" dirty="0"/>
              <a:t>, resulting in </a:t>
            </a:r>
            <a:r>
              <a:rPr lang="en-US" altLang="zh-CN" b="1" dirty="0"/>
              <a:t>energy loss</a:t>
            </a:r>
          </a:p>
          <a:p>
            <a:r>
              <a:rPr lang="en-US" altLang="zh-CN" dirty="0"/>
              <a:t>SMS </a:t>
            </a:r>
            <a:r>
              <a:rPr lang="en-US" altLang="zh-CN" b="1" dirty="0">
                <a:solidFill>
                  <a:srgbClr val="FF8261"/>
                </a:solidFill>
              </a:rPr>
              <a:t>uniformly</a:t>
            </a:r>
            <a:r>
              <a:rPr lang="en-US" altLang="zh-CN" dirty="0"/>
              <a:t> samples the seeds, which leads to </a:t>
            </a:r>
            <a:r>
              <a:rPr lang="en-US" altLang="zh-CN" b="1" dirty="0"/>
              <a:t>high variance</a:t>
            </a:r>
          </a:p>
          <a:p>
            <a:endParaRPr lang="en-US" altLang="zh-CN" b="1" dirty="0"/>
          </a:p>
          <a:p>
            <a:r>
              <a:rPr lang="en-US" altLang="zh-CN" b="1" dirty="0">
                <a:solidFill>
                  <a:srgbClr val="FF0000"/>
                </a:solidFill>
              </a:rPr>
              <a:t>Goal</a:t>
            </a:r>
            <a:r>
              <a:rPr lang="en-US" altLang="zh-CN" dirty="0">
                <a:solidFill>
                  <a:srgbClr val="FF0000"/>
                </a:solidFill>
              </a:rPr>
              <a:t>:</a:t>
            </a:r>
            <a:r>
              <a:rPr lang="en-US" altLang="zh-CN" dirty="0"/>
              <a:t> find paths that are not only </a:t>
            </a:r>
            <a:r>
              <a:rPr lang="en-US" altLang="zh-CN" b="1" dirty="0">
                <a:solidFill>
                  <a:srgbClr val="FF0000"/>
                </a:solidFill>
              </a:rPr>
              <a:t>admissible</a:t>
            </a:r>
            <a:r>
              <a:rPr lang="en-US" altLang="zh-CN" dirty="0"/>
              <a:t> but also </a:t>
            </a:r>
            <a:r>
              <a:rPr lang="en-US" altLang="zh-CN" dirty="0">
                <a:solidFill>
                  <a:srgbClr val="FF0000"/>
                </a:solidFill>
              </a:rPr>
              <a:t>“</a:t>
            </a:r>
            <a:r>
              <a:rPr lang="en-US" altLang="zh-CN" b="1" dirty="0">
                <a:solidFill>
                  <a:srgbClr val="FF0000"/>
                </a:solidFill>
              </a:rPr>
              <a:t>important</a:t>
            </a:r>
            <a:r>
              <a:rPr lang="en-US" altLang="zh-CN" dirty="0">
                <a:solidFill>
                  <a:srgbClr val="FF0000"/>
                </a:solidFill>
              </a:rPr>
              <a:t>”</a:t>
            </a:r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4121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D93E-8517-BA11-C8EC-E1F580BFF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altLang="zh-CN" dirty="0"/>
              <a:t>Fitting</a:t>
            </a:r>
            <a:endParaRPr lang="zh-CN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59663-7709-2DC8-5461-311187958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zh-CN" dirty="0"/>
              <a:t>Data-driven Modeling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F1E7F-2BD3-D4BA-42F7-6A5C1421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67849-D44A-B1C6-3382-24F7A432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757" y="696191"/>
            <a:ext cx="4180901" cy="5465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073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6D6086BD-C074-4E56-8D24-649309082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53" y="1554500"/>
            <a:ext cx="9186332" cy="5167312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9D55A6-720A-43C6-BE0F-5D1E8AAA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Manifold: importance sampling</a:t>
            </a:r>
            <a:endParaRPr lang="zh-CN" altLang="en-US" dirty="0"/>
          </a:p>
        </p:txBody>
      </p:sp>
      <p:sp>
        <p:nvSpPr>
          <p:cNvPr id="10" name="内容占位符 6">
            <a:extLst>
              <a:ext uri="{FF2B5EF4-FFF2-40B4-BE49-F238E27FC236}">
                <a16:creationId xmlns:a16="http://schemas.microsoft.com/office/drawing/2014/main" id="{685F6046-1617-49E3-8F57-BC0B6F519E3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5" name="内容占位符 6">
            <a:extLst>
              <a:ext uri="{FF2B5EF4-FFF2-40B4-BE49-F238E27FC236}">
                <a16:creationId xmlns:a16="http://schemas.microsoft.com/office/drawing/2014/main" id="{B9B833DD-9F7A-4820-A9C8-016EEC322B82}"/>
              </a:ext>
            </a:extLst>
          </p:cNvPr>
          <p:cNvSpPr txBox="1">
            <a:spLocks/>
          </p:cNvSpPr>
          <p:nvPr/>
        </p:nvSpPr>
        <p:spPr>
          <a:xfrm>
            <a:off x="360947" y="1309036"/>
            <a:ext cx="11531066" cy="5047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Manifold path guiding [Fan et al. 2023]</a:t>
            </a:r>
            <a:endParaRPr lang="zh-CN" altLang="en-US" dirty="0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5F357396-FE4E-53CB-A77C-E5862DF26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421" y="2288254"/>
            <a:ext cx="3654485" cy="34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1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0B6AA61B-DE0C-4342-99C0-2BD51BAD21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258870"/>
              </p:ext>
            </p:extLst>
          </p:nvPr>
        </p:nvGraphicFramePr>
        <p:xfrm>
          <a:off x="0" y="0"/>
          <a:ext cx="12192000" cy="6855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2507640" imgH="18285480" progId="Photoshop.Image.21">
                  <p:embed/>
                </p:oleObj>
              </mc:Choice>
              <mc:Fallback>
                <p:oleObj name="Image" r:id="rId3" imgW="32507640" imgH="18285480" progId="Photoshop.Image.21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0B6AA61B-DE0C-4342-99C0-2BD51BAD21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5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CE3176-4C7F-D93C-25B5-7182DEFC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56F1938E-358B-4911-886D-14A29FF781A3}"/>
              </a:ext>
            </a:extLst>
          </p:cNvPr>
          <p:cNvSpPr txBox="1">
            <a:spLocks/>
          </p:cNvSpPr>
          <p:nvPr/>
        </p:nvSpPr>
        <p:spPr>
          <a:xfrm>
            <a:off x="513347" y="459772"/>
            <a:ext cx="11531066" cy="84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  <a:latin typeface="+mn-lt"/>
              </a:rPr>
              <a:t>Results (4 hours)</a:t>
            </a:r>
            <a:endParaRPr lang="zh-CN" altLang="en-US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5F29E-6D85-83FC-E4C1-378608C5B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47" y="1459830"/>
            <a:ext cx="1894187" cy="2308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6971E-81BA-E6D0-361A-A750E0FAF2BE}"/>
              </a:ext>
            </a:extLst>
          </p:cNvPr>
          <p:cNvSpPr txBox="1"/>
          <p:nvPr/>
        </p:nvSpPr>
        <p:spPr>
          <a:xfrm>
            <a:off x="299987" y="3445205"/>
            <a:ext cx="11531066" cy="646331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Unbounded variance / Newton solver’s local convergence</a:t>
            </a:r>
          </a:p>
        </p:txBody>
      </p:sp>
    </p:spTree>
    <p:extLst>
      <p:ext uri="{BB962C8B-B14F-4D97-AF65-F5344CB8AC3E}">
        <p14:creationId xmlns:p14="http://schemas.microsoft.com/office/powerpoint/2010/main" val="15283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D93E-8517-BA11-C8EC-E1F580BFF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altLang="zh-CN" dirty="0"/>
              <a:t>Solving</a:t>
            </a:r>
            <a:endParaRPr lang="zh-CN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59663-7709-2DC8-5461-311187958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zh-CN" dirty="0"/>
              <a:t>Analytic Modeling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F1E7F-2BD3-D4BA-42F7-6A5C1421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5CC347-E203-5360-F1BD-0034FAA8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969" y="798296"/>
            <a:ext cx="4039496" cy="5261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4254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4DB285-F196-4BFB-AB4D-FF1244A0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Polynomials?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B081EB-DFC4-4760-86A5-7453A2981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309036"/>
            <a:ext cx="11531066" cy="50473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Root-solving with 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</a:t>
            </a: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convergence</a:t>
            </a:r>
          </a:p>
          <a:p>
            <a:pPr lvl="1">
              <a:lnSpc>
                <a:spcPct val="110000"/>
              </a:lnSpc>
            </a:pPr>
            <a:r>
              <a:rPr lang="en-US" altLang="zh-CN" sz="3200" b="1" dirty="0"/>
              <a:t>Root isolation </a:t>
            </a:r>
            <a:r>
              <a:rPr lang="en-US" altLang="zh-CN" sz="3200" dirty="0"/>
              <a:t>by computing derivatives recursively</a:t>
            </a:r>
          </a:p>
          <a:p>
            <a:pPr lvl="1">
              <a:lnSpc>
                <a:spcPct val="110000"/>
              </a:lnSpc>
            </a:pPr>
            <a:r>
              <a:rPr lang="en-US" altLang="zh-CN" sz="3200" b="1" dirty="0"/>
              <a:t>Eigenvalue</a:t>
            </a:r>
            <a:r>
              <a:rPr lang="en-US" altLang="zh-CN" sz="3200" dirty="0"/>
              <a:t>: QR/QZ decomposition</a:t>
            </a:r>
          </a:p>
          <a:p>
            <a:pPr lvl="1">
              <a:lnSpc>
                <a:spcPct val="110000"/>
              </a:lnSpc>
            </a:pPr>
            <a:endParaRPr lang="en-US" altLang="zh-CN" sz="3200" dirty="0"/>
          </a:p>
          <a:p>
            <a:pPr>
              <a:lnSpc>
                <a:spcPct val="110000"/>
              </a:lnSpc>
            </a:pPr>
            <a:r>
              <a:rPr lang="en-US" altLang="zh-CN" sz="3600" b="1" dirty="0"/>
              <a:t>Key idea</a:t>
            </a:r>
            <a:r>
              <a:rPr lang="en-US" altLang="zh-CN" sz="3600" dirty="0"/>
              <a:t>: derive (1D) polynomial formulations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A8DD4E-5A0C-4DB4-ACB2-8B4F9DFE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8CCF9-D1BF-4C9C-9136-899C8AAB38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inux Biolinum"/>
                <a:ea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inux Biolinum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F298BDD-E85F-4594-838D-9A485B87AC6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96501" y="3489068"/>
            <a:ext cx="8076566" cy="101241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80814DA-450B-46A3-A128-D35FB609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/>
              <a:t>Specular Polynomials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903C2ED-D5D1-4D1A-A2A0-1E774262C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Multivariate polynomial constraints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dirty="0"/>
                  <a:t>Rational coordinate mapping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903C2ED-D5D1-4D1A-A2A0-1E774262C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E285A19D-49DC-47B6-A5B7-744DC049C8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45136" y="1804196"/>
            <a:ext cx="8009662" cy="9221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53CA8D-3CE3-486D-84EE-FBFE7510128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678541" y="4606975"/>
            <a:ext cx="7573968" cy="9419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ED0B77-621D-4F21-9DBD-6422C5AB0F1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453241" y="5645837"/>
            <a:ext cx="6193453" cy="484704"/>
          </a:xfrm>
          <a:prstGeom prst="rect">
            <a:avLst/>
          </a:prstGeom>
        </p:spPr>
      </p:pic>
      <p:sp>
        <p:nvSpPr>
          <p:cNvPr id="4" name="流程图: 接点 8">
            <a:extLst>
              <a:ext uri="{FF2B5EF4-FFF2-40B4-BE49-F238E27FC236}">
                <a16:creationId xmlns:a16="http://schemas.microsoft.com/office/drawing/2014/main" id="{05E80D19-114C-B46F-9E53-17D3398308F2}"/>
              </a:ext>
            </a:extLst>
          </p:cNvPr>
          <p:cNvSpPr/>
          <p:nvPr/>
        </p:nvSpPr>
        <p:spPr>
          <a:xfrm>
            <a:off x="8885436" y="2292341"/>
            <a:ext cx="2572336" cy="2578911"/>
          </a:xfrm>
          <a:prstGeom prst="flowChartConnector">
            <a:avLst/>
          </a:pr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9D91E8-1BF4-A6C7-C12A-380CCC9176A1}"/>
              </a:ext>
            </a:extLst>
          </p:cNvPr>
          <p:cNvCxnSpPr>
            <a:cxnSpLocks/>
          </p:cNvCxnSpPr>
          <p:nvPr/>
        </p:nvCxnSpPr>
        <p:spPr>
          <a:xfrm>
            <a:off x="10236638" y="4269373"/>
            <a:ext cx="126662" cy="1098791"/>
          </a:xfrm>
          <a:prstGeom prst="line">
            <a:avLst/>
          </a:prstGeom>
          <a:ln w="28575">
            <a:solidFill>
              <a:srgbClr val="D96B77"/>
            </a:solidFill>
            <a:prstDash val="sysDot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4">
            <a:extLst>
              <a:ext uri="{FF2B5EF4-FFF2-40B4-BE49-F238E27FC236}">
                <a16:creationId xmlns:a16="http://schemas.microsoft.com/office/drawing/2014/main" id="{0B25107E-B6AC-7072-FE0F-05C664B3E932}"/>
              </a:ext>
            </a:extLst>
          </p:cNvPr>
          <p:cNvCxnSpPr>
            <a:cxnSpLocks/>
          </p:cNvCxnSpPr>
          <p:nvPr/>
        </p:nvCxnSpPr>
        <p:spPr>
          <a:xfrm flipH="1">
            <a:off x="11156399" y="969021"/>
            <a:ext cx="4454" cy="182818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" name="直接连接符 5">
            <a:extLst>
              <a:ext uri="{FF2B5EF4-FFF2-40B4-BE49-F238E27FC236}">
                <a16:creationId xmlns:a16="http://schemas.microsoft.com/office/drawing/2014/main" id="{F3D2D0CD-65E2-B4EF-6F06-BBA72DAEB9C4}"/>
              </a:ext>
            </a:extLst>
          </p:cNvPr>
          <p:cNvCxnSpPr>
            <a:cxnSpLocks/>
          </p:cNvCxnSpPr>
          <p:nvPr/>
        </p:nvCxnSpPr>
        <p:spPr>
          <a:xfrm flipV="1">
            <a:off x="8897921" y="4853131"/>
            <a:ext cx="1416559" cy="126020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6">
                <a:extLst>
                  <a:ext uri="{FF2B5EF4-FFF2-40B4-BE49-F238E27FC236}">
                    <a16:creationId xmlns:a16="http://schemas.microsoft.com/office/drawing/2014/main" id="{C89C9DFE-A2F5-6C3E-C459-21CACC1B9D90}"/>
                  </a:ext>
                </a:extLst>
              </p:cNvPr>
              <p:cNvSpPr txBox="1"/>
              <p:nvPr/>
            </p:nvSpPr>
            <p:spPr>
              <a:xfrm>
                <a:off x="10363300" y="4763928"/>
                <a:ext cx="9251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𝒖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800" b="1" i="1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13" name="文本框 6">
                <a:extLst>
                  <a:ext uri="{FF2B5EF4-FFF2-40B4-BE49-F238E27FC236}">
                    <a16:creationId xmlns:a16="http://schemas.microsoft.com/office/drawing/2014/main" id="{C89C9DFE-A2F5-6C3E-C459-21CACC1B9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300" y="4763928"/>
                <a:ext cx="92516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9">
            <a:extLst>
              <a:ext uri="{FF2B5EF4-FFF2-40B4-BE49-F238E27FC236}">
                <a16:creationId xmlns:a16="http://schemas.microsoft.com/office/drawing/2014/main" id="{E2F38402-C4B9-59F9-438B-E3AEBF4DD844}"/>
              </a:ext>
            </a:extLst>
          </p:cNvPr>
          <p:cNvSpPr/>
          <p:nvPr/>
        </p:nvSpPr>
        <p:spPr>
          <a:xfrm>
            <a:off x="8094571" y="6071969"/>
            <a:ext cx="3633365" cy="5857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6" name="椭圆 10">
            <a:extLst>
              <a:ext uri="{FF2B5EF4-FFF2-40B4-BE49-F238E27FC236}">
                <a16:creationId xmlns:a16="http://schemas.microsoft.com/office/drawing/2014/main" id="{C8D1F9A5-802F-7A60-8FB1-AE7EA37233FC}"/>
              </a:ext>
            </a:extLst>
          </p:cNvPr>
          <p:cNvSpPr/>
          <p:nvPr/>
        </p:nvSpPr>
        <p:spPr>
          <a:xfrm>
            <a:off x="11032210" y="845030"/>
            <a:ext cx="238466" cy="2479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17" name="直接连接符 11">
            <a:extLst>
              <a:ext uri="{FF2B5EF4-FFF2-40B4-BE49-F238E27FC236}">
                <a16:creationId xmlns:a16="http://schemas.microsoft.com/office/drawing/2014/main" id="{8EE1D3C9-6A36-1616-62B4-B0BC8E028836}"/>
              </a:ext>
            </a:extLst>
          </p:cNvPr>
          <p:cNvCxnSpPr>
            <a:cxnSpLocks/>
          </p:cNvCxnSpPr>
          <p:nvPr/>
        </p:nvCxnSpPr>
        <p:spPr>
          <a:xfrm flipH="1">
            <a:off x="10336761" y="2811952"/>
            <a:ext cx="824097" cy="1952427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cxnSp>
      <p:sp>
        <p:nvSpPr>
          <p:cNvPr id="18" name="椭圆 18">
            <a:extLst>
              <a:ext uri="{FF2B5EF4-FFF2-40B4-BE49-F238E27FC236}">
                <a16:creationId xmlns:a16="http://schemas.microsoft.com/office/drawing/2014/main" id="{3C8D4156-D9ED-56D3-43BA-9812B34CE134}"/>
              </a:ext>
            </a:extLst>
          </p:cNvPr>
          <p:cNvSpPr/>
          <p:nvPr/>
        </p:nvSpPr>
        <p:spPr>
          <a:xfrm>
            <a:off x="8781502" y="5980948"/>
            <a:ext cx="238466" cy="2479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0" name="灯片编号占位符 26">
            <a:extLst>
              <a:ext uri="{FF2B5EF4-FFF2-40B4-BE49-F238E27FC236}">
                <a16:creationId xmlns:a16="http://schemas.microsoft.com/office/drawing/2014/main" id="{D6E6D0B2-47C2-C8A4-FE1E-065210BB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98CCF9-D1BF-4C9C-9136-899C8AAB3896}" type="slidenum">
              <a:rPr lang="zh-CN" altLang="en-US" smtClean="0"/>
              <a:t>18</a:t>
            </a:fld>
            <a:endParaRPr lang="zh-CN" alt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F9872D1-6987-76B6-3F9A-E3E69E12A696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9726301" y="4932938"/>
            <a:ext cx="503367" cy="435226"/>
          </a:xfrm>
          <a:prstGeom prst="straightConnector1">
            <a:avLst/>
          </a:prstGeom>
          <a:ln w="571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4F6229-135C-A9C4-A10C-8C97A872A27A}"/>
              </a:ext>
            </a:extLst>
          </p:cNvPr>
          <p:cNvCxnSpPr>
            <a:cxnSpLocks/>
          </p:cNvCxnSpPr>
          <p:nvPr/>
        </p:nvCxnSpPr>
        <p:spPr>
          <a:xfrm flipV="1">
            <a:off x="10355680" y="4268395"/>
            <a:ext cx="190890" cy="445502"/>
          </a:xfrm>
          <a:prstGeom prst="straightConnector1">
            <a:avLst/>
          </a:prstGeom>
          <a:ln w="571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13">
            <a:extLst>
              <a:ext uri="{FF2B5EF4-FFF2-40B4-BE49-F238E27FC236}">
                <a16:creationId xmlns:a16="http://schemas.microsoft.com/office/drawing/2014/main" id="{B0C54969-FEC5-0423-7FB9-F8FA8F234811}"/>
              </a:ext>
            </a:extLst>
          </p:cNvPr>
          <p:cNvSpPr/>
          <p:nvPr/>
        </p:nvSpPr>
        <p:spPr>
          <a:xfrm>
            <a:off x="10194745" y="4721271"/>
            <a:ext cx="238466" cy="247983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6" name="椭圆 12">
            <a:extLst>
              <a:ext uri="{FF2B5EF4-FFF2-40B4-BE49-F238E27FC236}">
                <a16:creationId xmlns:a16="http://schemas.microsoft.com/office/drawing/2014/main" id="{12A41AEA-7876-EB3D-B1D4-C8032EAB8BD2}"/>
              </a:ext>
            </a:extLst>
          </p:cNvPr>
          <p:cNvSpPr/>
          <p:nvPr/>
        </p:nvSpPr>
        <p:spPr>
          <a:xfrm>
            <a:off x="11032208" y="2671224"/>
            <a:ext cx="238466" cy="247983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6">
                <a:extLst>
                  <a:ext uri="{FF2B5EF4-FFF2-40B4-BE49-F238E27FC236}">
                    <a16:creationId xmlns:a16="http://schemas.microsoft.com/office/drawing/2014/main" id="{3C070ECB-1BB3-09AF-146C-ADB53967F62F}"/>
                  </a:ext>
                </a:extLst>
              </p:cNvPr>
              <p:cNvSpPr txBox="1"/>
              <p:nvPr/>
            </p:nvSpPr>
            <p:spPr>
              <a:xfrm>
                <a:off x="11132170" y="2025291"/>
                <a:ext cx="9251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𝒖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𝑖</m:t>
                          </m:r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zh-CN" altLang="en-US" sz="2800" b="1" i="1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27" name="文本框 6">
                <a:extLst>
                  <a:ext uri="{FF2B5EF4-FFF2-40B4-BE49-F238E27FC236}">
                    <a16:creationId xmlns:a16="http://schemas.microsoft.com/office/drawing/2014/main" id="{3C070ECB-1BB3-09AF-146C-ADB53967F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170" y="2025291"/>
                <a:ext cx="92516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6">
                <a:extLst>
                  <a:ext uri="{FF2B5EF4-FFF2-40B4-BE49-F238E27FC236}">
                    <a16:creationId xmlns:a16="http://schemas.microsoft.com/office/drawing/2014/main" id="{3884F68A-139A-1AC8-6487-986A22B13D72}"/>
                  </a:ext>
                </a:extLst>
              </p:cNvPr>
              <p:cNvSpPr txBox="1"/>
              <p:nvPr/>
            </p:nvSpPr>
            <p:spPr>
              <a:xfrm>
                <a:off x="8466162" y="5038305"/>
                <a:ext cx="9251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𝒖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𝑖</m:t>
                          </m:r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CN" altLang="en-US" sz="2800" b="1" i="1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28" name="文本框 6">
                <a:extLst>
                  <a:ext uri="{FF2B5EF4-FFF2-40B4-BE49-F238E27FC236}">
                    <a16:creationId xmlns:a16="http://schemas.microsoft.com/office/drawing/2014/main" id="{3884F68A-139A-1AC8-6487-986A22B13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162" y="5038305"/>
                <a:ext cx="92516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62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85AE4-8A5D-43FC-B3B6-8FF4A5F3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Resultant elimination</a:t>
            </a:r>
            <a:r>
              <a:rPr lang="en-US" altLang="zh-CN" b="0" dirty="0"/>
              <a:t> for two polynomials</a:t>
            </a:r>
            <a:endParaRPr lang="zh-CN" altLang="en-US" b="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963A81-828A-4C52-AF16-245B515BF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necessary condition of </a:t>
            </a:r>
          </a:p>
          <a:p>
            <a:pPr lvl="1"/>
            <a:r>
              <a:rPr lang="en-US" altLang="zh-CN" dirty="0"/>
              <a:t>the existence of common roots of</a:t>
            </a:r>
          </a:p>
          <a:p>
            <a:pPr lvl="1"/>
            <a:r>
              <a:rPr lang="en-US" altLang="zh-CN" b="1" dirty="0"/>
              <a:t>two</a:t>
            </a:r>
            <a:r>
              <a:rPr lang="en-US" altLang="zh-CN" dirty="0"/>
              <a:t> polynomials</a:t>
            </a:r>
          </a:p>
          <a:p>
            <a:r>
              <a:rPr lang="af-ZA" altLang="zh-CN" dirty="0"/>
              <a:t>Bézout’s resultant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3C4A73-A195-4C2A-A98B-D84172B26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83" y="4170587"/>
            <a:ext cx="10974332" cy="17718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268965-D14B-496E-9D7F-434D77086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4" y="3009191"/>
            <a:ext cx="3658389" cy="789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AE2991A-A493-4CB0-BE93-826F656A8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133" y="1246003"/>
            <a:ext cx="5372850" cy="2924583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38DD306-F985-4A78-8F76-8833DE3B343C}"/>
              </a:ext>
            </a:extLst>
          </p:cNvPr>
          <p:cNvCxnSpPr/>
          <p:nvPr/>
        </p:nvCxnSpPr>
        <p:spPr>
          <a:xfrm>
            <a:off x="3313355" y="3690740"/>
            <a:ext cx="0" cy="479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BC1F8C-BDEB-4288-8036-E717D4AE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17AEA8-80E1-4441-BF88-9661674ED658}"/>
                  </a:ext>
                </a:extLst>
              </p:cNvPr>
              <p:cNvSpPr txBox="1"/>
              <p:nvPr/>
            </p:nvSpPr>
            <p:spPr>
              <a:xfrm>
                <a:off x="355285" y="4765449"/>
                <a:ext cx="127578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20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17AEA8-80E1-4441-BF88-9661674ED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85" y="4765449"/>
                <a:ext cx="1275780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4E5B73-39FE-2723-4356-C9673359852F}"/>
                  </a:ext>
                </a:extLst>
              </p:cNvPr>
              <p:cNvSpPr txBox="1"/>
              <p:nvPr/>
            </p:nvSpPr>
            <p:spPr>
              <a:xfrm>
                <a:off x="6126480" y="5648001"/>
                <a:ext cx="40564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rgbClr val="FF0000"/>
                    </a:solidFill>
                  </a:rPr>
                  <a:t>Only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4000" dirty="0">
                    <a:solidFill>
                      <a:srgbClr val="FF0000"/>
                    </a:solidFill>
                  </a:rPr>
                  <a:t> now!</a:t>
                </a:r>
                <a:endParaRPr lang="zh-CN" alt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4E5B73-39FE-2723-4356-C96733598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0" y="5648001"/>
                <a:ext cx="4056434" cy="707886"/>
              </a:xfrm>
              <a:prstGeom prst="rect">
                <a:avLst/>
              </a:prstGeom>
              <a:blipFill>
                <a:blip r:embed="rId7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99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4DF13-ACE6-498F-903D-4F67FB74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Specular light transport is important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7F8126-C740-4655-9DCB-F99C560F6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Caustics, a typical effect caused by specular paths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3C7B59-8D73-4543-A93C-DD22DBBA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773053977e671102f50f96c56e71acfb_raw~1">
            <a:hlinkClick r:id="" action="ppaction://media"/>
            <a:extLst>
              <a:ext uri="{FF2B5EF4-FFF2-40B4-BE49-F238E27FC236}">
                <a16:creationId xmlns:a16="http://schemas.microsoft.com/office/drawing/2014/main" id="{64CE97A4-C46E-4A11-BBFE-C19E1331E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753" y="2338126"/>
            <a:ext cx="5735053" cy="3225967"/>
          </a:xfrm>
          <a:prstGeom prst="rect">
            <a:avLst/>
          </a:prstGeom>
        </p:spPr>
      </p:pic>
      <p:pic>
        <p:nvPicPr>
          <p:cNvPr id="6" name="dbb2d6263d5bd73979ecfc8d175ef4b9_raw~1">
            <a:hlinkClick r:id="" action="ppaction://media"/>
            <a:extLst>
              <a:ext uri="{FF2B5EF4-FFF2-40B4-BE49-F238E27FC236}">
                <a16:creationId xmlns:a16="http://schemas.microsoft.com/office/drawing/2014/main" id="{F42C4FA1-6931-412E-8665-78A0A263D39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7532091" y="1104668"/>
            <a:ext cx="3225967" cy="56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7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34">
        <p159:morph option="byObject"/>
      </p:transition>
    </mc:Choice>
    <mc:Fallback xmlns="">
      <p:transition spd="slow" advTm="3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layEvt time="2744" objId="6"/>
        <p14:stopEvt time="3834" objId="5"/>
        <p14:stopEvt time="3834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2191E-491E-475E-8FE8-3CE349C9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Deterministic search for specular paths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EFB2CB-4A27-4689-A635-526244683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Select triangle tuples </a:t>
            </a:r>
            <a:r>
              <a:rPr lang="en-US" altLang="zh-CN" dirty="0"/>
              <a:t>first</a:t>
            </a:r>
            <a:r>
              <a:rPr lang="en-US" altLang="zh-CN" i="1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FF0000"/>
                </a:solidFill>
              </a:rPr>
              <a:t>focus in </a:t>
            </a:r>
            <a:r>
              <a:rPr lang="en-US" altLang="zh-CN" b="1" dirty="0">
                <a:solidFill>
                  <a:srgbClr val="FF0000"/>
                </a:solidFill>
              </a:rPr>
              <a:t>Fan et al. 2025</a:t>
            </a:r>
            <a:r>
              <a:rPr lang="en-US" altLang="zh-CN" dirty="0">
                <a:solidFill>
                  <a:srgbClr val="FF0000"/>
                </a:solidFill>
              </a:rPr>
              <a:t>, also using SP</a:t>
            </a:r>
            <a:r>
              <a:rPr lang="en-US" altLang="zh-CN" dirty="0"/>
              <a:t>) </a:t>
            </a:r>
          </a:p>
          <a:p>
            <a:r>
              <a:rPr lang="en-US" altLang="zh-CN" dirty="0"/>
              <a:t>Then </a:t>
            </a:r>
            <a:r>
              <a:rPr lang="en-US" altLang="zh-CN" b="1" dirty="0"/>
              <a:t>find solutions </a:t>
            </a:r>
            <a:r>
              <a:rPr lang="en-US" altLang="zh-CN" dirty="0"/>
              <a:t>using Newton’s method or polynomial solvers</a:t>
            </a:r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299DCA1-6117-44D4-BB65-0E23DE1483D5}"/>
              </a:ext>
            </a:extLst>
          </p:cNvPr>
          <p:cNvSpPr/>
          <p:nvPr/>
        </p:nvSpPr>
        <p:spPr>
          <a:xfrm>
            <a:off x="2300125" y="3241740"/>
            <a:ext cx="1512225" cy="2460114"/>
          </a:xfrm>
          <a:custGeom>
            <a:avLst/>
            <a:gdLst>
              <a:gd name="connsiteX0" fmla="*/ 406400 w 1176338"/>
              <a:gd name="connsiteY0" fmla="*/ 0 h 1824038"/>
              <a:gd name="connsiteX1" fmla="*/ 925513 w 1176338"/>
              <a:gd name="connsiteY1" fmla="*/ 889000 h 1824038"/>
              <a:gd name="connsiteX2" fmla="*/ 842963 w 1176338"/>
              <a:gd name="connsiteY2" fmla="*/ 1203325 h 1824038"/>
              <a:gd name="connsiteX3" fmla="*/ 0 w 1176338"/>
              <a:gd name="connsiteY3" fmla="*/ 1824038 h 1824038"/>
              <a:gd name="connsiteX4" fmla="*/ 847725 w 1176338"/>
              <a:gd name="connsiteY4" fmla="*/ 1824038 h 1824038"/>
              <a:gd name="connsiteX5" fmla="*/ 1176338 w 1176338"/>
              <a:gd name="connsiteY5" fmla="*/ 1196975 h 1824038"/>
              <a:gd name="connsiteX6" fmla="*/ 1135063 w 1176338"/>
              <a:gd name="connsiteY6" fmla="*/ 798513 h 1824038"/>
              <a:gd name="connsiteX7" fmla="*/ 406400 w 1176338"/>
              <a:gd name="connsiteY7" fmla="*/ 0 h 182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6338" h="1824038">
                <a:moveTo>
                  <a:pt x="406400" y="0"/>
                </a:moveTo>
                <a:lnTo>
                  <a:pt x="925513" y="889000"/>
                </a:lnTo>
                <a:lnTo>
                  <a:pt x="842963" y="1203325"/>
                </a:lnTo>
                <a:lnTo>
                  <a:pt x="0" y="1824038"/>
                </a:lnTo>
                <a:lnTo>
                  <a:pt x="847725" y="1824038"/>
                </a:lnTo>
                <a:lnTo>
                  <a:pt x="1176338" y="1196975"/>
                </a:lnTo>
                <a:lnTo>
                  <a:pt x="1135063" y="798513"/>
                </a:lnTo>
                <a:lnTo>
                  <a:pt x="406400" y="0"/>
                </a:lnTo>
                <a:close/>
              </a:path>
            </a:pathLst>
          </a:custGeom>
          <a:solidFill>
            <a:srgbClr val="1D9A78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AC0E94AD-594B-4165-80A6-98A70644F3C1}"/>
              </a:ext>
            </a:extLst>
          </p:cNvPr>
          <p:cNvSpPr/>
          <p:nvPr/>
        </p:nvSpPr>
        <p:spPr>
          <a:xfrm>
            <a:off x="2645019" y="3246025"/>
            <a:ext cx="528564" cy="2464396"/>
          </a:xfrm>
          <a:custGeom>
            <a:avLst/>
            <a:gdLst>
              <a:gd name="connsiteX0" fmla="*/ 136525 w 411162"/>
              <a:gd name="connsiteY0" fmla="*/ 0 h 1827213"/>
              <a:gd name="connsiteX1" fmla="*/ 171450 w 411162"/>
              <a:gd name="connsiteY1" fmla="*/ 566738 h 1827213"/>
              <a:gd name="connsiteX2" fmla="*/ 150812 w 411162"/>
              <a:gd name="connsiteY2" fmla="*/ 749300 h 1827213"/>
              <a:gd name="connsiteX3" fmla="*/ 4762 w 411162"/>
              <a:gd name="connsiteY3" fmla="*/ 1184275 h 1827213"/>
              <a:gd name="connsiteX4" fmla="*/ 0 w 411162"/>
              <a:gd name="connsiteY4" fmla="*/ 1819275 h 1827213"/>
              <a:gd name="connsiteX5" fmla="*/ 350837 w 411162"/>
              <a:gd name="connsiteY5" fmla="*/ 1827213 h 1827213"/>
              <a:gd name="connsiteX6" fmla="*/ 411162 w 411162"/>
              <a:gd name="connsiteY6" fmla="*/ 1384300 h 1827213"/>
              <a:gd name="connsiteX7" fmla="*/ 301625 w 411162"/>
              <a:gd name="connsiteY7" fmla="*/ 1077913 h 1827213"/>
              <a:gd name="connsiteX8" fmla="*/ 381000 w 411162"/>
              <a:gd name="connsiteY8" fmla="*/ 787400 h 1827213"/>
              <a:gd name="connsiteX9" fmla="*/ 136525 w 411162"/>
              <a:gd name="connsiteY9" fmla="*/ 0 h 18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1162" h="1827213">
                <a:moveTo>
                  <a:pt x="136525" y="0"/>
                </a:moveTo>
                <a:lnTo>
                  <a:pt x="171450" y="566738"/>
                </a:lnTo>
                <a:lnTo>
                  <a:pt x="150812" y="749300"/>
                </a:lnTo>
                <a:lnTo>
                  <a:pt x="4762" y="1184275"/>
                </a:lnTo>
                <a:cubicBezTo>
                  <a:pt x="3175" y="1395942"/>
                  <a:pt x="1587" y="1607608"/>
                  <a:pt x="0" y="1819275"/>
                </a:cubicBezTo>
                <a:lnTo>
                  <a:pt x="350837" y="1827213"/>
                </a:lnTo>
                <a:lnTo>
                  <a:pt x="411162" y="1384300"/>
                </a:lnTo>
                <a:lnTo>
                  <a:pt x="301625" y="1077913"/>
                </a:lnTo>
                <a:lnTo>
                  <a:pt x="381000" y="787400"/>
                </a:lnTo>
                <a:lnTo>
                  <a:pt x="136525" y="0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F6259B7-D23B-4769-A1F5-54C80D18D198}"/>
              </a:ext>
            </a:extLst>
          </p:cNvPr>
          <p:cNvSpPr/>
          <p:nvPr/>
        </p:nvSpPr>
        <p:spPr>
          <a:xfrm>
            <a:off x="2289140" y="3214474"/>
            <a:ext cx="694889" cy="2479383"/>
          </a:xfrm>
          <a:custGeom>
            <a:avLst/>
            <a:gdLst>
              <a:gd name="connsiteX0" fmla="*/ 421481 w 540544"/>
              <a:gd name="connsiteY0" fmla="*/ 0 h 1838325"/>
              <a:gd name="connsiteX1" fmla="*/ 19050 w 540544"/>
              <a:gd name="connsiteY1" fmla="*/ 650081 h 1838325"/>
              <a:gd name="connsiteX2" fmla="*/ 0 w 540544"/>
              <a:gd name="connsiteY2" fmla="*/ 1319212 h 1838325"/>
              <a:gd name="connsiteX3" fmla="*/ 214312 w 540544"/>
              <a:gd name="connsiteY3" fmla="*/ 1835944 h 1838325"/>
              <a:gd name="connsiteX4" fmla="*/ 540544 w 540544"/>
              <a:gd name="connsiteY4" fmla="*/ 1838325 h 1838325"/>
              <a:gd name="connsiteX5" fmla="*/ 200025 w 540544"/>
              <a:gd name="connsiteY5" fmla="*/ 1407319 h 1838325"/>
              <a:gd name="connsiteX6" fmla="*/ 340519 w 540544"/>
              <a:gd name="connsiteY6" fmla="*/ 502444 h 1838325"/>
              <a:gd name="connsiteX7" fmla="*/ 421481 w 540544"/>
              <a:gd name="connsiteY7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544" h="1838325">
                <a:moveTo>
                  <a:pt x="421481" y="0"/>
                </a:moveTo>
                <a:lnTo>
                  <a:pt x="19050" y="650081"/>
                </a:lnTo>
                <a:lnTo>
                  <a:pt x="0" y="1319212"/>
                </a:lnTo>
                <a:lnTo>
                  <a:pt x="214312" y="1835944"/>
                </a:lnTo>
                <a:lnTo>
                  <a:pt x="540544" y="1838325"/>
                </a:lnTo>
                <a:lnTo>
                  <a:pt x="200025" y="1407319"/>
                </a:lnTo>
                <a:lnTo>
                  <a:pt x="340519" y="502444"/>
                </a:lnTo>
                <a:lnTo>
                  <a:pt x="421481" y="0"/>
                </a:lnTo>
                <a:close/>
              </a:path>
            </a:pathLst>
          </a:custGeom>
          <a:solidFill>
            <a:srgbClr val="36AFCE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D6B5FD6-47EE-491B-A395-6B23AAF2E557}"/>
              </a:ext>
            </a:extLst>
          </p:cNvPr>
          <p:cNvSpPr/>
          <p:nvPr/>
        </p:nvSpPr>
        <p:spPr>
          <a:xfrm>
            <a:off x="2020853" y="3220882"/>
            <a:ext cx="816602" cy="1028697"/>
          </a:xfrm>
          <a:custGeom>
            <a:avLst/>
            <a:gdLst>
              <a:gd name="connsiteX0" fmla="*/ 593710 w 593710"/>
              <a:gd name="connsiteY0" fmla="*/ 0 h 762722"/>
              <a:gd name="connsiteX1" fmla="*/ 0 w 593710"/>
              <a:gd name="connsiteY1" fmla="*/ 589376 h 762722"/>
              <a:gd name="connsiteX2" fmla="*/ 108342 w 593710"/>
              <a:gd name="connsiteY2" fmla="*/ 762722 h 762722"/>
              <a:gd name="connsiteX3" fmla="*/ 593710 w 593710"/>
              <a:gd name="connsiteY3" fmla="*/ 0 h 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710" h="762722">
                <a:moveTo>
                  <a:pt x="593710" y="0"/>
                </a:moveTo>
                <a:lnTo>
                  <a:pt x="0" y="589376"/>
                </a:lnTo>
                <a:lnTo>
                  <a:pt x="108342" y="762722"/>
                </a:lnTo>
                <a:lnTo>
                  <a:pt x="593710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CC161B8-F81C-4E86-AD6C-FD92749CEA67}"/>
              </a:ext>
            </a:extLst>
          </p:cNvPr>
          <p:cNvSpPr/>
          <p:nvPr/>
        </p:nvSpPr>
        <p:spPr>
          <a:xfrm>
            <a:off x="1906493" y="4190812"/>
            <a:ext cx="290811" cy="876776"/>
          </a:xfrm>
          <a:custGeom>
            <a:avLst/>
            <a:gdLst>
              <a:gd name="connsiteX0" fmla="*/ 35718 w 226218"/>
              <a:gd name="connsiteY0" fmla="*/ 0 h 650081"/>
              <a:gd name="connsiteX1" fmla="*/ 226218 w 226218"/>
              <a:gd name="connsiteY1" fmla="*/ 42862 h 650081"/>
              <a:gd name="connsiteX2" fmla="*/ 95250 w 226218"/>
              <a:gd name="connsiteY2" fmla="*/ 650081 h 650081"/>
              <a:gd name="connsiteX3" fmla="*/ 0 w 226218"/>
              <a:gd name="connsiteY3" fmla="*/ 600075 h 650081"/>
              <a:gd name="connsiteX4" fmla="*/ 35718 w 226218"/>
              <a:gd name="connsiteY4" fmla="*/ 0 h 65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218" h="650081">
                <a:moveTo>
                  <a:pt x="35718" y="0"/>
                </a:moveTo>
                <a:lnTo>
                  <a:pt x="226218" y="42862"/>
                </a:lnTo>
                <a:lnTo>
                  <a:pt x="95250" y="650081"/>
                </a:lnTo>
                <a:lnTo>
                  <a:pt x="0" y="600075"/>
                </a:lnTo>
                <a:lnTo>
                  <a:pt x="35718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1377E7A-E432-4EF9-80B1-FBD57F3CB2CA}"/>
              </a:ext>
            </a:extLst>
          </p:cNvPr>
          <p:cNvSpPr/>
          <p:nvPr/>
        </p:nvSpPr>
        <p:spPr>
          <a:xfrm>
            <a:off x="1450375" y="5006564"/>
            <a:ext cx="578565" cy="703349"/>
          </a:xfrm>
          <a:custGeom>
            <a:avLst/>
            <a:gdLst>
              <a:gd name="connsiteX0" fmla="*/ 352425 w 450057"/>
              <a:gd name="connsiteY0" fmla="*/ 0 h 521494"/>
              <a:gd name="connsiteX1" fmla="*/ 450057 w 450057"/>
              <a:gd name="connsiteY1" fmla="*/ 45244 h 521494"/>
              <a:gd name="connsiteX2" fmla="*/ 338138 w 450057"/>
              <a:gd name="connsiteY2" fmla="*/ 521494 h 521494"/>
              <a:gd name="connsiteX3" fmla="*/ 0 w 450057"/>
              <a:gd name="connsiteY3" fmla="*/ 519113 h 521494"/>
              <a:gd name="connsiteX4" fmla="*/ 352425 w 450057"/>
              <a:gd name="connsiteY4" fmla="*/ 0 h 52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7" h="521494">
                <a:moveTo>
                  <a:pt x="352425" y="0"/>
                </a:moveTo>
                <a:lnTo>
                  <a:pt x="450057" y="45244"/>
                </a:lnTo>
                <a:lnTo>
                  <a:pt x="338138" y="521494"/>
                </a:lnTo>
                <a:lnTo>
                  <a:pt x="0" y="519113"/>
                </a:lnTo>
                <a:lnTo>
                  <a:pt x="352425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158F2B2C-D18F-4695-98AF-A83E71EA4302}"/>
              </a:ext>
            </a:extLst>
          </p:cNvPr>
          <p:cNvSpPr/>
          <p:nvPr/>
        </p:nvSpPr>
        <p:spPr>
          <a:xfrm rot="3891980">
            <a:off x="2431529" y="3920714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31FE02FF-46AC-4786-A63C-70AF52614177}"/>
              </a:ext>
            </a:extLst>
          </p:cNvPr>
          <p:cNvSpPr/>
          <p:nvPr/>
        </p:nvSpPr>
        <p:spPr>
          <a:xfrm rot="19879637">
            <a:off x="3383897" y="3997113"/>
            <a:ext cx="284195" cy="422040"/>
          </a:xfrm>
          <a:prstGeom prst="rtTriangle">
            <a:avLst/>
          </a:prstGeom>
          <a:solidFill>
            <a:srgbClr val="1D9A78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22F6C235-0414-4094-835A-F272E6785556}"/>
              </a:ext>
            </a:extLst>
          </p:cNvPr>
          <p:cNvSpPr/>
          <p:nvPr/>
        </p:nvSpPr>
        <p:spPr>
          <a:xfrm rot="5400000">
            <a:off x="3470541" y="4779136"/>
            <a:ext cx="233470" cy="402269"/>
          </a:xfrm>
          <a:prstGeom prst="rtTriangle">
            <a:avLst/>
          </a:prstGeom>
          <a:solidFill>
            <a:srgbClr val="1D9A78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E8276BF6-F38F-4538-B532-E9CC33FEBBBD}"/>
              </a:ext>
            </a:extLst>
          </p:cNvPr>
          <p:cNvSpPr/>
          <p:nvPr/>
        </p:nvSpPr>
        <p:spPr>
          <a:xfrm rot="1108811">
            <a:off x="2351130" y="463014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DC1A7263-D223-41E8-89F0-0371A34CFACD}"/>
              </a:ext>
            </a:extLst>
          </p:cNvPr>
          <p:cNvSpPr/>
          <p:nvPr/>
        </p:nvSpPr>
        <p:spPr>
          <a:xfrm rot="400356">
            <a:off x="2853032" y="4019626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635DC8F5-BC94-4DD1-9238-C09381DE204A}"/>
              </a:ext>
            </a:extLst>
          </p:cNvPr>
          <p:cNvSpPr/>
          <p:nvPr/>
        </p:nvSpPr>
        <p:spPr>
          <a:xfrm rot="9611347">
            <a:off x="2721699" y="4769249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4E41CB01-8784-4A9E-8CF9-5DD5FC65644C}"/>
              </a:ext>
            </a:extLst>
          </p:cNvPr>
          <p:cNvSpPr/>
          <p:nvPr/>
        </p:nvSpPr>
        <p:spPr>
          <a:xfrm rot="907475">
            <a:off x="1985637" y="4041073"/>
            <a:ext cx="226735" cy="190991"/>
          </a:xfrm>
          <a:prstGeom prst="rtTriangle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294A5410-817F-42CD-B655-7553A460A7E0}"/>
              </a:ext>
            </a:extLst>
          </p:cNvPr>
          <p:cNvSpPr/>
          <p:nvPr/>
        </p:nvSpPr>
        <p:spPr>
          <a:xfrm rot="1750103">
            <a:off x="2002098" y="4645585"/>
            <a:ext cx="130319" cy="422040"/>
          </a:xfrm>
          <a:prstGeom prst="rtTriangle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6505C07-AB14-4949-89F1-D9D12694B05E}"/>
              </a:ext>
            </a:extLst>
          </p:cNvPr>
          <p:cNvSpPr/>
          <p:nvPr/>
        </p:nvSpPr>
        <p:spPr>
          <a:xfrm>
            <a:off x="1400303" y="5673752"/>
            <a:ext cx="2813387" cy="6166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C6996F99-A10B-47AF-B28B-C0DF00E9A614}"/>
              </a:ext>
            </a:extLst>
          </p:cNvPr>
          <p:cNvSpPr/>
          <p:nvPr/>
        </p:nvSpPr>
        <p:spPr>
          <a:xfrm>
            <a:off x="2723080" y="5631280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E2AE78DC-6EFA-4B12-9A90-45AB7F08F222}"/>
              </a:ext>
            </a:extLst>
          </p:cNvPr>
          <p:cNvSpPr/>
          <p:nvPr/>
        </p:nvSpPr>
        <p:spPr>
          <a:xfrm>
            <a:off x="7325919" y="3648642"/>
            <a:ext cx="570174" cy="16323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36AFC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3B2A34E7-2DFE-4AEC-9183-AAE85A3963B9}"/>
              </a:ext>
            </a:extLst>
          </p:cNvPr>
          <p:cNvSpPr/>
          <p:nvPr/>
        </p:nvSpPr>
        <p:spPr>
          <a:xfrm>
            <a:off x="7953849" y="3648642"/>
            <a:ext cx="580744" cy="16323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7C8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1" name="直角三角形 30">
            <a:extLst>
              <a:ext uri="{FF2B5EF4-FFF2-40B4-BE49-F238E27FC236}">
                <a16:creationId xmlns:a16="http://schemas.microsoft.com/office/drawing/2014/main" id="{9A555A63-2764-4884-815E-903AD2217F51}"/>
              </a:ext>
            </a:extLst>
          </p:cNvPr>
          <p:cNvSpPr/>
          <p:nvPr/>
        </p:nvSpPr>
        <p:spPr>
          <a:xfrm rot="3891980">
            <a:off x="7525341" y="3910045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41EBCBA1-0559-4157-9951-36E8C5F891D0}"/>
              </a:ext>
            </a:extLst>
          </p:cNvPr>
          <p:cNvSpPr/>
          <p:nvPr/>
        </p:nvSpPr>
        <p:spPr>
          <a:xfrm rot="1108811">
            <a:off x="7444945" y="461947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3" name="直角三角形 32">
            <a:extLst>
              <a:ext uri="{FF2B5EF4-FFF2-40B4-BE49-F238E27FC236}">
                <a16:creationId xmlns:a16="http://schemas.microsoft.com/office/drawing/2014/main" id="{0EF40DA9-D5C2-4692-B9EC-1345D569444F}"/>
              </a:ext>
            </a:extLst>
          </p:cNvPr>
          <p:cNvSpPr/>
          <p:nvPr/>
        </p:nvSpPr>
        <p:spPr>
          <a:xfrm rot="400356">
            <a:off x="8175266" y="4029474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3F482E73-4418-4BD7-8123-91EB08B89EBC}"/>
              </a:ext>
            </a:extLst>
          </p:cNvPr>
          <p:cNvSpPr/>
          <p:nvPr/>
        </p:nvSpPr>
        <p:spPr>
          <a:xfrm rot="9611347">
            <a:off x="8043933" y="4779097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35A62AE7-68B6-4A3D-9A59-9A55437F188D}"/>
              </a:ext>
            </a:extLst>
          </p:cNvPr>
          <p:cNvSpPr/>
          <p:nvPr/>
        </p:nvSpPr>
        <p:spPr>
          <a:xfrm rot="3891980">
            <a:off x="9723986" y="3951905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6" name="直角三角形 35">
            <a:extLst>
              <a:ext uri="{FF2B5EF4-FFF2-40B4-BE49-F238E27FC236}">
                <a16:creationId xmlns:a16="http://schemas.microsoft.com/office/drawing/2014/main" id="{C574AB97-A0F9-419B-958E-C3002364C26E}"/>
              </a:ext>
            </a:extLst>
          </p:cNvPr>
          <p:cNvSpPr/>
          <p:nvPr/>
        </p:nvSpPr>
        <p:spPr>
          <a:xfrm rot="1108811">
            <a:off x="9643587" y="466133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327C74D0-7A69-480D-B787-007E424DDC25}"/>
              </a:ext>
            </a:extLst>
          </p:cNvPr>
          <p:cNvSpPr/>
          <p:nvPr/>
        </p:nvSpPr>
        <p:spPr>
          <a:xfrm rot="400356">
            <a:off x="10373908" y="4071334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8" name="直角三角形 37">
            <a:extLst>
              <a:ext uri="{FF2B5EF4-FFF2-40B4-BE49-F238E27FC236}">
                <a16:creationId xmlns:a16="http://schemas.microsoft.com/office/drawing/2014/main" id="{743BA66F-997D-4074-A47E-A9A271F4A796}"/>
              </a:ext>
            </a:extLst>
          </p:cNvPr>
          <p:cNvSpPr/>
          <p:nvPr/>
        </p:nvSpPr>
        <p:spPr>
          <a:xfrm rot="9611347">
            <a:off x="10242578" y="4820957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B15C956-B1E7-46BE-9CEB-7DCCBCBEBB13}"/>
              </a:ext>
            </a:extLst>
          </p:cNvPr>
          <p:cNvSpPr/>
          <p:nvPr/>
        </p:nvSpPr>
        <p:spPr>
          <a:xfrm>
            <a:off x="9681504" y="4101385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5E565C98-02C4-4ECA-BA16-C538254A1BD6}"/>
              </a:ext>
            </a:extLst>
          </p:cNvPr>
          <p:cNvSpPr/>
          <p:nvPr/>
        </p:nvSpPr>
        <p:spPr>
          <a:xfrm>
            <a:off x="9665761" y="4887794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A1204D3-1ED0-48B5-8FD8-48F8D5B96CE4}"/>
              </a:ext>
            </a:extLst>
          </p:cNvPr>
          <p:cNvSpPr/>
          <p:nvPr/>
        </p:nvSpPr>
        <p:spPr>
          <a:xfrm>
            <a:off x="10418808" y="4869097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046082D-29F4-4FD9-A6FA-9C47D0F60BE7}"/>
              </a:ext>
            </a:extLst>
          </p:cNvPr>
          <p:cNvSpPr/>
          <p:nvPr/>
        </p:nvSpPr>
        <p:spPr>
          <a:xfrm>
            <a:off x="10418807" y="4142971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F05F2FFA-AAAA-4C48-B820-13DE95653240}"/>
              </a:ext>
            </a:extLst>
          </p:cNvPr>
          <p:cNvSpPr/>
          <p:nvPr/>
        </p:nvSpPr>
        <p:spPr>
          <a:xfrm>
            <a:off x="10017266" y="5632396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E469E2C-896C-4FFD-976C-213C7295FECF}"/>
              </a:ext>
            </a:extLst>
          </p:cNvPr>
          <p:cNvSpPr txBox="1"/>
          <p:nvPr/>
        </p:nvSpPr>
        <p:spPr>
          <a:xfrm>
            <a:off x="9212729" y="5900898"/>
            <a:ext cx="17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Solutions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85F22D4-F0AD-48DE-A9D0-DD3BE66A0BFD}"/>
              </a:ext>
            </a:extLst>
          </p:cNvPr>
          <p:cNvSpPr txBox="1"/>
          <p:nvPr/>
        </p:nvSpPr>
        <p:spPr>
          <a:xfrm>
            <a:off x="6532943" y="5921725"/>
            <a:ext cx="2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Candidate set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D675C8F8-B648-4D3E-BE91-666D569DDFD6}"/>
                  </a:ext>
                </a:extLst>
              </p:cNvPr>
              <p:cNvSpPr txBox="1"/>
              <p:nvPr/>
            </p:nvSpPr>
            <p:spPr>
              <a:xfrm>
                <a:off x="6621250" y="5527730"/>
                <a:ext cx="27263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D675C8F8-B648-4D3E-BE91-666D569DD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250" y="5527730"/>
                <a:ext cx="272630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D71EE02A-5BEE-4190-B55C-9D48086BC89E}"/>
              </a:ext>
            </a:extLst>
          </p:cNvPr>
          <p:cNvSpPr txBox="1"/>
          <p:nvPr/>
        </p:nvSpPr>
        <p:spPr>
          <a:xfrm>
            <a:off x="1397000" y="5921725"/>
            <a:ext cx="2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Configurations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52" name="箭头: 右 51">
            <a:extLst>
              <a:ext uri="{FF2B5EF4-FFF2-40B4-BE49-F238E27FC236}">
                <a16:creationId xmlns:a16="http://schemas.microsoft.com/office/drawing/2014/main" id="{922A8200-4ED2-4235-9953-FD3BDBA9C28D}"/>
              </a:ext>
            </a:extLst>
          </p:cNvPr>
          <p:cNvSpPr/>
          <p:nvPr/>
        </p:nvSpPr>
        <p:spPr>
          <a:xfrm>
            <a:off x="3984740" y="4273176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3" name="箭头: 右 52">
            <a:extLst>
              <a:ext uri="{FF2B5EF4-FFF2-40B4-BE49-F238E27FC236}">
                <a16:creationId xmlns:a16="http://schemas.microsoft.com/office/drawing/2014/main" id="{4499C986-5A8E-4C4C-98D5-490BC59FA6CA}"/>
              </a:ext>
            </a:extLst>
          </p:cNvPr>
          <p:cNvSpPr/>
          <p:nvPr/>
        </p:nvSpPr>
        <p:spPr>
          <a:xfrm>
            <a:off x="6755852" y="4265385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4" name="箭头: 右 53">
            <a:extLst>
              <a:ext uri="{FF2B5EF4-FFF2-40B4-BE49-F238E27FC236}">
                <a16:creationId xmlns:a16="http://schemas.microsoft.com/office/drawing/2014/main" id="{84F2C482-1321-4072-AC66-D5106073353B}"/>
              </a:ext>
            </a:extLst>
          </p:cNvPr>
          <p:cNvSpPr/>
          <p:nvPr/>
        </p:nvSpPr>
        <p:spPr>
          <a:xfrm>
            <a:off x="8884960" y="4259282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3DEE29B1-0331-42B2-8A27-5014107891F6}"/>
              </a:ext>
            </a:extLst>
          </p:cNvPr>
          <p:cNvSpPr/>
          <p:nvPr/>
        </p:nvSpPr>
        <p:spPr>
          <a:xfrm>
            <a:off x="10101027" y="3047074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F45D61D1-4C10-485C-BD2B-21C414B43531}"/>
              </a:ext>
            </a:extLst>
          </p:cNvPr>
          <p:cNvCxnSpPr>
            <a:cxnSpLocks/>
            <a:stCxn id="39" idx="7"/>
            <a:endCxn id="55" idx="3"/>
          </p:cNvCxnSpPr>
          <p:nvPr/>
        </p:nvCxnSpPr>
        <p:spPr>
          <a:xfrm flipV="1">
            <a:off x="9780988" y="3160378"/>
            <a:ext cx="337109" cy="96044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CB483DC4-170B-4493-B0EF-8427661EDB88}"/>
              </a:ext>
            </a:extLst>
          </p:cNvPr>
          <p:cNvCxnSpPr>
            <a:stCxn id="39" idx="4"/>
            <a:endCxn id="40" idx="0"/>
          </p:cNvCxnSpPr>
          <p:nvPr/>
        </p:nvCxnSpPr>
        <p:spPr>
          <a:xfrm flipH="1">
            <a:off x="9724039" y="4234130"/>
            <a:ext cx="15743" cy="65366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4B62880-7EED-456D-AFB5-BB11D10EF7EC}"/>
              </a:ext>
            </a:extLst>
          </p:cNvPr>
          <p:cNvCxnSpPr>
            <a:stCxn id="40" idx="4"/>
            <a:endCxn id="43" idx="1"/>
          </p:cNvCxnSpPr>
          <p:nvPr/>
        </p:nvCxnSpPr>
        <p:spPr>
          <a:xfrm>
            <a:off x="9724039" y="5020539"/>
            <a:ext cx="310296" cy="63129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729ACC62-8AD0-471C-8D5E-508540CB509F}"/>
              </a:ext>
            </a:extLst>
          </p:cNvPr>
          <p:cNvCxnSpPr>
            <a:stCxn id="55" idx="5"/>
            <a:endCxn id="42" idx="1"/>
          </p:cNvCxnSpPr>
          <p:nvPr/>
        </p:nvCxnSpPr>
        <p:spPr>
          <a:xfrm>
            <a:off x="10200511" y="3160378"/>
            <a:ext cx="235365" cy="100203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99CFF3A4-86EF-4CF9-B23B-883B22144FB2}"/>
              </a:ext>
            </a:extLst>
          </p:cNvPr>
          <p:cNvCxnSpPr>
            <a:stCxn id="42" idx="4"/>
            <a:endCxn id="41" idx="0"/>
          </p:cNvCxnSpPr>
          <p:nvPr/>
        </p:nvCxnSpPr>
        <p:spPr>
          <a:xfrm>
            <a:off x="10477084" y="4275719"/>
            <a:ext cx="1" cy="59337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546AC82-CD45-40FD-8087-712847663280}"/>
              </a:ext>
            </a:extLst>
          </p:cNvPr>
          <p:cNvCxnSpPr>
            <a:stCxn id="41" idx="3"/>
            <a:endCxn id="43" idx="7"/>
          </p:cNvCxnSpPr>
          <p:nvPr/>
        </p:nvCxnSpPr>
        <p:spPr>
          <a:xfrm flipH="1">
            <a:off x="10116749" y="4982404"/>
            <a:ext cx="319128" cy="66943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2" name="椭圆 61">
            <a:extLst>
              <a:ext uri="{FF2B5EF4-FFF2-40B4-BE49-F238E27FC236}">
                <a16:creationId xmlns:a16="http://schemas.microsoft.com/office/drawing/2014/main" id="{1602C022-0DB8-4178-81E5-C2F06424B4DB}"/>
              </a:ext>
            </a:extLst>
          </p:cNvPr>
          <p:cNvSpPr/>
          <p:nvPr/>
        </p:nvSpPr>
        <p:spPr>
          <a:xfrm>
            <a:off x="2763404" y="3189481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330E748B-8605-44C2-84AF-0920BDF59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277" y="2804654"/>
            <a:ext cx="560095" cy="600169"/>
          </a:xfrm>
          <a:prstGeom prst="rect">
            <a:avLst/>
          </a:prstGeom>
        </p:spPr>
      </p:pic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65AD718-C68B-4EBD-A607-65D73B73A393}"/>
              </a:ext>
            </a:extLst>
          </p:cNvPr>
          <p:cNvSpPr/>
          <p:nvPr/>
        </p:nvSpPr>
        <p:spPr>
          <a:xfrm>
            <a:off x="4359806" y="3676828"/>
            <a:ext cx="2396046" cy="148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+mj-lt"/>
              </a:rPr>
              <a:t>?</a:t>
            </a:r>
            <a:endParaRPr lang="zh-CN" altLang="en-US" sz="3600" dirty="0">
              <a:latin typeface="+mj-lt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1F384095-A0FF-4DAA-BC53-A938ABDD260A}"/>
              </a:ext>
            </a:extLst>
          </p:cNvPr>
          <p:cNvSpPr txBox="1"/>
          <p:nvPr/>
        </p:nvSpPr>
        <p:spPr>
          <a:xfrm>
            <a:off x="4359806" y="2296097"/>
            <a:ext cx="37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[Walter et al. 2009] [Wang et al. 2020]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3975A9B-5FF8-4B60-A6F8-F04AD3CE8590}"/>
              </a:ext>
            </a:extLst>
          </p:cNvPr>
          <p:cNvSpPr txBox="1"/>
          <p:nvPr/>
        </p:nvSpPr>
        <p:spPr>
          <a:xfrm>
            <a:off x="8285539" y="2302234"/>
            <a:ext cx="193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[Fan et al. 2024]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D93E-8517-BA11-C8EC-E1F580BFF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altLang="zh-CN" dirty="0"/>
              <a:t>Bounding</a:t>
            </a:r>
            <a:endParaRPr lang="zh-CN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59663-7709-2DC8-5461-311187958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zh-CN" dirty="0"/>
              <a:t>Analytic Modeling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F1E7F-2BD3-D4BA-42F7-6A5C1421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27628-1380-4D91-E453-3ADD36FC7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714" y="800100"/>
            <a:ext cx="4022899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0088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AFCE34-5F4B-4E44-9116-E98B6673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Bernstein polynomial basis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90699"/>
                <a:ext cx="10515600" cy="43862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90699"/>
                <a:ext cx="10515600" cy="43862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8EE017AF-F498-48FF-A9B5-80ECDECD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3" y="3308747"/>
            <a:ext cx="11110913" cy="27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6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AA5E933-C85B-450F-8958-F35DF98A2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36" y="3381107"/>
            <a:ext cx="3889710" cy="31117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D33F01-2DA9-4E1C-8945-CDE12C79D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30" y="3381106"/>
            <a:ext cx="3889711" cy="311176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0AFCE34-5F4B-4E44-9116-E98B6673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Bounding the range of polynomials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1733"/>
                <a:ext cx="10515600" cy="458523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falls in the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convex hull </a:t>
                </a:r>
                <a:r>
                  <a:rPr lang="en-US" altLang="zh-CN" dirty="0"/>
                  <a:t>formed by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</m:e>
                        </m:d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1733"/>
                <a:ext cx="10515600" cy="458523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524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357A21-C956-4FA6-A372-BA789DC3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Bounding the range of rational functions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F327AA-5DCB-4F42-8030-CCBCB5DB5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≠0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F327AA-5DCB-4F42-8030-CCBCB5DB5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2AA2100-08BA-42CE-A1BE-17CE53EE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53" y="2888853"/>
            <a:ext cx="7074694" cy="35373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AF99C0F-0F90-40CC-A60B-F9D52E7E490F}"/>
                  </a:ext>
                </a:extLst>
              </p:cNvPr>
              <p:cNvSpPr txBox="1"/>
              <p:nvPr/>
            </p:nvSpPr>
            <p:spPr>
              <a:xfrm>
                <a:off x="7962899" y="3405981"/>
                <a:ext cx="1281113" cy="678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AF99C0F-0F90-40CC-A60B-F9D52E7E4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899" y="3405981"/>
                <a:ext cx="1281113" cy="678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F861507-E15C-057E-A713-D1C8135D55B2}"/>
              </a:ext>
            </a:extLst>
          </p:cNvPr>
          <p:cNvSpPr txBox="1"/>
          <p:nvPr/>
        </p:nvSpPr>
        <p:spPr>
          <a:xfrm>
            <a:off x="8782089" y="2454920"/>
            <a:ext cx="3048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[</a:t>
            </a:r>
            <a:r>
              <a:rPr lang="en-US" altLang="zh-CN" sz="2400" dirty="0" err="1">
                <a:solidFill>
                  <a:srgbClr val="0070C0"/>
                </a:solidFill>
              </a:rPr>
              <a:t>Narkawicz</a:t>
            </a:r>
            <a:r>
              <a:rPr lang="en-US" altLang="zh-CN" sz="2400" dirty="0">
                <a:solidFill>
                  <a:srgbClr val="0070C0"/>
                </a:solidFill>
              </a:rPr>
              <a:t> et al. 2012]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15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555B-C73C-4498-944D-17EC0452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Bernstein bounds for caustics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571CF5-EECF-4639-98FE-30AB9C10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Represent caustics with Bernstein polynomials</a:t>
            </a:r>
          </a:p>
          <a:p>
            <a:r>
              <a:rPr lang="en-US" altLang="zh-CN" dirty="0"/>
              <a:t>Obtain their bounds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using the bounding property</a:t>
            </a:r>
          </a:p>
          <a:p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clip1">
            <a:hlinkClick r:id="" action="ppaction://media"/>
            <a:extLst>
              <a:ext uri="{FF2B5EF4-FFF2-40B4-BE49-F238E27FC236}">
                <a16:creationId xmlns:a16="http://schemas.microsoft.com/office/drawing/2014/main" id="{B186BB8A-FF0B-4C7C-BCDE-3998D677E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774956"/>
            <a:ext cx="10515600" cy="35052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A0845C16-68B4-996B-9099-4084A279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57" y="501650"/>
            <a:ext cx="2596587" cy="1725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16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AE3801-4BF0-40A1-96C1-8C5327ED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7E0AAD-ADB4-4EA0-8607-92EC4BD8A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309036"/>
            <a:ext cx="11531066" cy="5047314"/>
          </a:xfrm>
        </p:spPr>
        <p:txBody>
          <a:bodyPr>
            <a:normAutofit lnSpcReduction="10000"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Fitting distributions for the constrain solutions (23’)</a:t>
            </a:r>
          </a:p>
          <a:p>
            <a:pPr lvl="1"/>
            <a:r>
              <a:rPr lang="en-US" altLang="zh-CN" dirty="0"/>
              <a:t>General</a:t>
            </a:r>
          </a:p>
          <a:p>
            <a:pPr lvl="1"/>
            <a:r>
              <a:rPr lang="en-US" altLang="zh-CN" i="1" dirty="0">
                <a:solidFill>
                  <a:srgbClr val="C00000"/>
                </a:solidFill>
              </a:rPr>
              <a:t>Needs training/initial distributions, suffers from outlier cases, so…</a:t>
            </a:r>
            <a:endParaRPr lang="en-US" altLang="zh-CN" dirty="0">
              <a:solidFill>
                <a:srgbClr val="C00000"/>
              </a:solidFill>
            </a:endParaRPr>
          </a:p>
          <a:p>
            <a:pPr lvl="1"/>
            <a:endParaRPr lang="en-US" altLang="zh-CN" sz="1200" dirty="0"/>
          </a:p>
          <a:p>
            <a:r>
              <a:rPr lang="en-US" altLang="zh-CN" sz="3200" b="1" dirty="0">
                <a:solidFill>
                  <a:srgbClr val="0070C0"/>
                </a:solidFill>
              </a:rPr>
              <a:t>Reformulating constraints into polynomials (24’)</a:t>
            </a:r>
          </a:p>
          <a:p>
            <a:pPr lvl="1"/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</a:rPr>
              <a:t>Thus enabling many mathematical tools</a:t>
            </a:r>
          </a:p>
          <a:p>
            <a:pPr lvl="1"/>
            <a:r>
              <a:rPr lang="en-US" altLang="zh-CN" sz="2800" b="1" dirty="0">
                <a:solidFill>
                  <a:srgbClr val="0070C0"/>
                </a:solidFill>
              </a:rPr>
              <a:t>Solving (24’)</a:t>
            </a:r>
          </a:p>
          <a:p>
            <a:pPr lvl="2"/>
            <a:r>
              <a:rPr lang="en-US" altLang="zh-CN" sz="2400" dirty="0"/>
              <a:t>Resultant elimination  |  Root isolation/QZ decomposition</a:t>
            </a:r>
          </a:p>
          <a:p>
            <a:pPr lvl="2"/>
            <a:r>
              <a:rPr lang="en-US" altLang="zh-CN" sz="2400" i="1" dirty="0">
                <a:solidFill>
                  <a:srgbClr val="C00000"/>
                </a:solidFill>
              </a:rPr>
              <a:t>Too slow due to enumeration, so…</a:t>
            </a:r>
          </a:p>
          <a:p>
            <a:pPr lvl="2"/>
            <a:endParaRPr lang="en-US" altLang="zh-CN" sz="2400" i="1" dirty="0">
              <a:solidFill>
                <a:srgbClr val="C00000"/>
              </a:solidFill>
            </a:endParaRPr>
          </a:p>
          <a:p>
            <a:pPr lvl="1"/>
            <a:r>
              <a:rPr lang="en-US" altLang="zh-CN" sz="2800" b="1" dirty="0">
                <a:solidFill>
                  <a:srgbClr val="0070C0"/>
                </a:solidFill>
              </a:rPr>
              <a:t>Bounding (25’)</a:t>
            </a:r>
          </a:p>
          <a:p>
            <a:pPr lvl="2"/>
            <a:r>
              <a:rPr lang="en-US" altLang="zh-CN" sz="2400" dirty="0"/>
              <a:t>Bernstein polynomials  |  Regression with remainders</a:t>
            </a:r>
          </a:p>
          <a:p>
            <a:pPr lvl="2"/>
            <a:r>
              <a:rPr lang="en-US" altLang="zh-CN" sz="2400" i="1" dirty="0">
                <a:solidFill>
                  <a:srgbClr val="C00000"/>
                </a:solidFill>
              </a:rPr>
              <a:t>Producing an approximated distribution of the constrain solutions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C556D6-A986-46DA-A968-FAB81A75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7" name="Arrow: U-Turn 6">
            <a:extLst>
              <a:ext uri="{FF2B5EF4-FFF2-40B4-BE49-F238E27FC236}">
                <a16:creationId xmlns:a16="http://schemas.microsoft.com/office/drawing/2014/main" id="{D6BEF781-D1DC-89DD-7CE8-77583F0A3E4F}"/>
              </a:ext>
            </a:extLst>
          </p:cNvPr>
          <p:cNvSpPr/>
          <p:nvPr/>
        </p:nvSpPr>
        <p:spPr>
          <a:xfrm rot="16200000" flipV="1">
            <a:off x="8268509" y="3064214"/>
            <a:ext cx="4601183" cy="1332685"/>
          </a:xfrm>
          <a:prstGeom prst="uturnArrow">
            <a:avLst>
              <a:gd name="adj1" fmla="val 2785"/>
              <a:gd name="adj2" fmla="val 5783"/>
              <a:gd name="adj3" fmla="val 12353"/>
              <a:gd name="adj4" fmla="val 43750"/>
              <a:gd name="adj5" fmla="val 59101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008691B-8E84-F9B2-94E6-85524BE5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316" y="411545"/>
            <a:ext cx="6787737" cy="230850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4F56A4B-C69D-4E40-A74D-39AAE824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 questions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C2043D-230C-4AED-8E02-C8DEC447D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155030"/>
            <a:ext cx="11531066" cy="520132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200" b="1" dirty="0"/>
              <a:t>Performance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b="1" dirty="0"/>
              <a:t>We focus on </a:t>
            </a:r>
          </a:p>
          <a:p>
            <a:pPr lvl="1"/>
            <a:r>
              <a:rPr lang="en-US" altLang="zh-CN" sz="2800" dirty="0"/>
              <a:t>a theoretically sound solution </a:t>
            </a:r>
          </a:p>
          <a:p>
            <a:pPr lvl="1"/>
            <a:r>
              <a:rPr lang="en-US" altLang="zh-CN" sz="2800" dirty="0"/>
              <a:t>and accurate modeling</a:t>
            </a:r>
          </a:p>
          <a:p>
            <a:pPr lvl="1"/>
            <a:endParaRPr lang="en-US" altLang="zh-CN" dirty="0"/>
          </a:p>
          <a:p>
            <a:r>
              <a:rPr lang="en-US" altLang="zh-CN" b="1" dirty="0"/>
              <a:t>Allow violations/approximations </a:t>
            </a:r>
            <a:r>
              <a:rPr lang="en-US" altLang="zh-CN" dirty="0"/>
              <a:t>to be more efficient</a:t>
            </a:r>
          </a:p>
          <a:p>
            <a:pPr lvl="1"/>
            <a:r>
              <a:rPr lang="en-US" altLang="zh-CN" sz="2800" dirty="0"/>
              <a:t>How to strike a balance?</a:t>
            </a:r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901137-D744-4D79-B382-851F5330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769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B61A6BDF-CE4D-4AF7-8ED4-545BF034B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92" y="361232"/>
            <a:ext cx="3557349" cy="20010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81F4A1-0969-42FA-9B54-347B82A6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355689"/>
          </a:xfrm>
        </p:spPr>
        <p:txBody>
          <a:bodyPr/>
          <a:lstStyle/>
          <a:p>
            <a:pPr algn="r"/>
            <a:r>
              <a:rPr lang="en-US" altLang="zh-CN" dirty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Thank You!</a:t>
            </a:r>
            <a:endParaRPr lang="zh-CN" altLang="en-US" dirty="0"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60DDDA-BCDE-4084-9CCE-46990223A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58026"/>
            <a:ext cx="10515600" cy="1232659"/>
          </a:xfrm>
        </p:spPr>
        <p:txBody>
          <a:bodyPr>
            <a:normAutofit/>
          </a:bodyPr>
          <a:lstStyle/>
          <a:p>
            <a:pPr algn="r"/>
            <a:r>
              <a:rPr lang="en-US" altLang="zh-CN" sz="3200" dirty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  <a:hlinkClick r:id="rId5"/>
              </a:rPr>
              <a:t>zhiminfan2002@gmail.com</a:t>
            </a:r>
            <a:endParaRPr lang="en-US" altLang="zh-CN" sz="3200" dirty="0">
              <a:latin typeface="Linux Biolinum" panose="02000503000000000000" pitchFamily="2" charset="0"/>
              <a:ea typeface="Linux Biolinum" panose="02000503000000000000" pitchFamily="2" charset="0"/>
              <a:cs typeface="Linux Biolinum" panose="02000503000000000000" pitchFamily="2" charset="0"/>
            </a:endParaRPr>
          </a:p>
          <a:p>
            <a:pPr algn="r"/>
            <a:r>
              <a:rPr lang="en-US" altLang="zh-CN" sz="3200" dirty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Contact me if you have any questions!</a:t>
            </a:r>
          </a:p>
        </p:txBody>
      </p:sp>
      <p:pic>
        <p:nvPicPr>
          <p:cNvPr id="4" name="clip2">
            <a:hlinkClick r:id="" action="ppaction://media"/>
            <a:extLst>
              <a:ext uri="{FF2B5EF4-FFF2-40B4-BE49-F238E27FC236}">
                <a16:creationId xmlns:a16="http://schemas.microsoft.com/office/drawing/2014/main" id="{010A45DC-D632-B07C-0171-49130D621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7971" t="-7951" r="-7971" b="-7951"/>
          <a:stretch/>
        </p:blipFill>
        <p:spPr>
          <a:xfrm>
            <a:off x="5999223" y="287666"/>
            <a:ext cx="6192777" cy="206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2A362-F50D-1784-559E-B72BCB40A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14" y="451412"/>
            <a:ext cx="2612566" cy="1511034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D25A29C1-7A92-119D-D16D-CDB28FFE76C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438581" y="2132318"/>
            <a:ext cx="5560642" cy="640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6546D7-EABC-1866-5B38-3BBC24E70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9650" y="2132318"/>
            <a:ext cx="5812430" cy="173277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4F5BC8-F703-8412-2CDC-FA0B9AED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8" y="3195104"/>
            <a:ext cx="3261633" cy="326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8DD64F-1590-BF5D-E883-65A753EFDA68}"/>
              </a:ext>
            </a:extLst>
          </p:cNvPr>
          <p:cNvSpPr txBox="1"/>
          <p:nvPr/>
        </p:nvSpPr>
        <p:spPr>
          <a:xfrm>
            <a:off x="1071452" y="2933992"/>
            <a:ext cx="176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Homepage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4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内容占位符 33">
            <a:extLst>
              <a:ext uri="{FF2B5EF4-FFF2-40B4-BE49-F238E27FC236}">
                <a16:creationId xmlns:a16="http://schemas.microsoft.com/office/drawing/2014/main" id="{79391580-B8A4-4B1D-9BE7-F79A98E91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18" y="498728"/>
            <a:ext cx="9612800" cy="5407200"/>
          </a:xfr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6E6C3A9-D2BB-4518-B0EB-DD8CE4E6987E}"/>
              </a:ext>
            </a:extLst>
          </p:cNvPr>
          <p:cNvSpPr/>
          <p:nvPr/>
        </p:nvSpPr>
        <p:spPr>
          <a:xfrm>
            <a:off x="-194733" y="-67734"/>
            <a:ext cx="12513733" cy="2988733"/>
          </a:xfrm>
          <a:prstGeom prst="rect">
            <a:avLst/>
          </a:prstGeom>
          <a:gradFill flip="none" rotWithShape="1">
            <a:gsLst>
              <a:gs pos="74000">
                <a:schemeClr val="bg1"/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3723E3-5254-4EF0-A70F-A6FAAD8BD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Path tracing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497F6A7-AF23-40A4-ACE7-21E74ED456A0}"/>
              </a:ext>
            </a:extLst>
          </p:cNvPr>
          <p:cNvSpPr txBox="1"/>
          <p:nvPr/>
        </p:nvSpPr>
        <p:spPr>
          <a:xfrm>
            <a:off x="2426808" y="1893206"/>
            <a:ext cx="119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Camera</a:t>
            </a:r>
            <a:endParaRPr lang="zh-CN" altLang="en-US" sz="24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3C93B4C-645C-4992-802C-2658F9CAC6A4}"/>
              </a:ext>
            </a:extLst>
          </p:cNvPr>
          <p:cNvSpPr txBox="1"/>
          <p:nvPr/>
        </p:nvSpPr>
        <p:spPr>
          <a:xfrm>
            <a:off x="8809970" y="1893206"/>
            <a:ext cx="191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7C80"/>
                </a:solidFill>
              </a:rPr>
              <a:t>Light source</a:t>
            </a:r>
            <a:endParaRPr lang="zh-CN" altLang="en-US" sz="2400" dirty="0">
              <a:solidFill>
                <a:srgbClr val="FF7C8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AC8C16-3507-486C-997A-DDD9D7FAF97A}"/>
              </a:ext>
            </a:extLst>
          </p:cNvPr>
          <p:cNvSpPr txBox="1"/>
          <p:nvPr/>
        </p:nvSpPr>
        <p:spPr>
          <a:xfrm>
            <a:off x="2200728" y="5775166"/>
            <a:ext cx="779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Hard to connect to the light source</a:t>
            </a:r>
            <a:endParaRPr lang="zh-CN" alt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8F262-73B2-29BB-E520-64C6F429E4ED}"/>
              </a:ext>
            </a:extLst>
          </p:cNvPr>
          <p:cNvSpPr txBox="1"/>
          <p:nvPr/>
        </p:nvSpPr>
        <p:spPr>
          <a:xfrm>
            <a:off x="7754076" y="797073"/>
            <a:ext cx="3238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rgbClr val="0070C0"/>
                </a:solidFill>
              </a:rPr>
              <a:t>[</a:t>
            </a:r>
            <a:r>
              <a:rPr lang="en-US" altLang="zh-CN" sz="2400" dirty="0" err="1">
                <a:solidFill>
                  <a:srgbClr val="0070C0"/>
                </a:solidFill>
              </a:rPr>
              <a:t>Kajiya</a:t>
            </a:r>
            <a:r>
              <a:rPr lang="en-US" altLang="zh-CN" sz="2400" dirty="0">
                <a:solidFill>
                  <a:srgbClr val="0070C0"/>
                </a:solidFill>
              </a:rPr>
              <a:t> 1986]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"/>
    </mc:Choice>
    <mc:Fallback xmlns="">
      <p:transition spd="slow" advTm="33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6E59EEE1-BBD7-4CA5-8F6D-E883E80BB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8" y="498059"/>
            <a:ext cx="9613901" cy="5407819"/>
          </a:xfr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6E6C3A9-D2BB-4518-B0EB-DD8CE4E6987E}"/>
              </a:ext>
            </a:extLst>
          </p:cNvPr>
          <p:cNvSpPr/>
          <p:nvPr/>
        </p:nvSpPr>
        <p:spPr>
          <a:xfrm>
            <a:off x="-194733" y="-67734"/>
            <a:ext cx="12513733" cy="2988733"/>
          </a:xfrm>
          <a:prstGeom prst="rect">
            <a:avLst/>
          </a:prstGeom>
          <a:gradFill flip="none" rotWithShape="1">
            <a:gsLst>
              <a:gs pos="74000">
                <a:schemeClr val="bg1"/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3723E3-5254-4EF0-A70F-A6FAAD8BD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Path tracing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3CFAA2A-C047-43A8-B702-E12E02D27202}"/>
              </a:ext>
            </a:extLst>
          </p:cNvPr>
          <p:cNvSpPr txBox="1"/>
          <p:nvPr/>
        </p:nvSpPr>
        <p:spPr>
          <a:xfrm>
            <a:off x="2426808" y="1893206"/>
            <a:ext cx="119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Camera</a:t>
            </a:r>
            <a:endParaRPr lang="zh-CN" altLang="en-US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3FE3160-A62A-407A-8714-9F41B7D70678}"/>
              </a:ext>
            </a:extLst>
          </p:cNvPr>
          <p:cNvSpPr txBox="1"/>
          <p:nvPr/>
        </p:nvSpPr>
        <p:spPr>
          <a:xfrm>
            <a:off x="8809970" y="1893206"/>
            <a:ext cx="191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7C80"/>
                </a:solidFill>
              </a:rPr>
              <a:t>Light source</a:t>
            </a:r>
            <a:endParaRPr lang="zh-CN" altLang="en-US" sz="2400" dirty="0">
              <a:solidFill>
                <a:srgbClr val="FF7C8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DE90A-082D-466A-A68D-62B5E77E7000}"/>
              </a:ext>
            </a:extLst>
          </p:cNvPr>
          <p:cNvSpPr txBox="1"/>
          <p:nvPr/>
        </p:nvSpPr>
        <p:spPr>
          <a:xfrm>
            <a:off x="2200728" y="5775166"/>
            <a:ext cx="779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Incident radiance: near-delta distributions</a:t>
            </a:r>
            <a:endParaRPr lang="zh-CN" alt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29892-7194-7CD9-7010-5732A50067D2}"/>
              </a:ext>
            </a:extLst>
          </p:cNvPr>
          <p:cNvSpPr txBox="1"/>
          <p:nvPr/>
        </p:nvSpPr>
        <p:spPr>
          <a:xfrm>
            <a:off x="7754076" y="797073"/>
            <a:ext cx="3238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rgbClr val="0070C0"/>
                </a:solidFill>
              </a:rPr>
              <a:t>[</a:t>
            </a:r>
            <a:r>
              <a:rPr lang="en-US" altLang="zh-CN" sz="2400" dirty="0" err="1">
                <a:solidFill>
                  <a:srgbClr val="0070C0"/>
                </a:solidFill>
              </a:rPr>
              <a:t>Kajiya</a:t>
            </a:r>
            <a:r>
              <a:rPr lang="en-US" altLang="zh-CN" sz="2400" dirty="0">
                <a:solidFill>
                  <a:srgbClr val="0070C0"/>
                </a:solidFill>
              </a:rPr>
              <a:t> 1986]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4"/>
    </mc:Choice>
    <mc:Fallback xmlns="">
      <p:transition spd="slow" advTm="441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EE0455B-A2C2-436F-9707-90F7FE651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3D7468C-1B3C-4EAF-AA75-704DE30B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Photon mapping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6E1D1C-FABF-4AED-80D0-87246E01A85D}"/>
              </a:ext>
            </a:extLst>
          </p:cNvPr>
          <p:cNvSpPr txBox="1"/>
          <p:nvPr/>
        </p:nvSpPr>
        <p:spPr>
          <a:xfrm>
            <a:off x="1775555" y="5825966"/>
            <a:ext cx="8640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Bias due to spatial relaxation</a:t>
            </a:r>
            <a:endParaRPr lang="zh-CN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11809-11DD-9A9D-59A0-A23AC7D2DFC9}"/>
              </a:ext>
            </a:extLst>
          </p:cNvPr>
          <p:cNvSpPr txBox="1"/>
          <p:nvPr/>
        </p:nvSpPr>
        <p:spPr>
          <a:xfrm>
            <a:off x="7754076" y="797073"/>
            <a:ext cx="3238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rgbClr val="0070C0"/>
                </a:solidFill>
              </a:rPr>
              <a:t>[Jensen 1996]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"/>
    </mc:Choice>
    <mc:Fallback xmlns="">
      <p:transition spd="slow" advTm="665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723E3-5254-4EF0-A70F-A6FAAD8BD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Rendering sharp caustics is difficult!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162FE7D0-1B5B-43E8-B673-EFC96B3223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6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9"/>
    </mc:Choice>
    <mc:Fallback xmlns="">
      <p:transition spd="slow" advTm="1393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E0AD8-6C04-4A10-971E-D11B2CB7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Specular path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47C631-A3EC-411A-A5FA-61E1EE33F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77" y="1309036"/>
            <a:ext cx="11531066" cy="5047314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Local sampling fails to reach a </a:t>
            </a:r>
            <a:r>
              <a:rPr lang="en-US" altLang="zh-CN" sz="3200" dirty="0">
                <a:solidFill>
                  <a:srgbClr val="FBB03F"/>
                </a:solidFill>
              </a:rPr>
              <a:t>(near-)</a:t>
            </a:r>
            <a:r>
              <a:rPr lang="en-US" altLang="zh-CN" sz="3200" b="1" dirty="0">
                <a:solidFill>
                  <a:srgbClr val="FBB03F"/>
                </a:solidFill>
              </a:rPr>
              <a:t>point light source</a:t>
            </a:r>
          </a:p>
          <a:p>
            <a:r>
              <a:rPr lang="en-US" altLang="zh-CN" sz="3200" dirty="0"/>
              <a:t>Specialized methods connect </a:t>
            </a:r>
            <a:r>
              <a:rPr lang="en-US" altLang="zh-CN" sz="3200" b="1" dirty="0"/>
              <a:t>endpoints</a:t>
            </a:r>
            <a:r>
              <a:rPr lang="en-US" altLang="zh-CN" sz="3200" dirty="0"/>
              <a:t> with </a:t>
            </a:r>
            <a:r>
              <a:rPr lang="en-US" altLang="zh-CN" sz="3200" b="1" dirty="0">
                <a:solidFill>
                  <a:srgbClr val="D96B77"/>
                </a:solidFill>
              </a:rPr>
              <a:t>specular vertices</a:t>
            </a:r>
          </a:p>
          <a:p>
            <a:r>
              <a:rPr lang="en-US" altLang="zh-CN" sz="3200" b="1" dirty="0">
                <a:solidFill>
                  <a:srgbClr val="C00000"/>
                </a:solidFill>
              </a:rPr>
              <a:t>Problem: How to connect?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A1B93E7-D566-4071-BDDA-5C07B97A31F5}"/>
              </a:ext>
            </a:extLst>
          </p:cNvPr>
          <p:cNvSpPr/>
          <p:nvPr/>
        </p:nvSpPr>
        <p:spPr>
          <a:xfrm>
            <a:off x="6779619" y="3652698"/>
            <a:ext cx="3863033" cy="2607135"/>
          </a:xfrm>
          <a:custGeom>
            <a:avLst/>
            <a:gdLst>
              <a:gd name="connsiteX0" fmla="*/ 1093744 w 2811401"/>
              <a:gd name="connsiteY0" fmla="*/ 128824 h 1897001"/>
              <a:gd name="connsiteX1" fmla="*/ 947238 w 2811401"/>
              <a:gd name="connsiteY1" fmla="*/ 641596 h 1897001"/>
              <a:gd name="connsiteX2" fmla="*/ 654226 w 2811401"/>
              <a:gd name="connsiteY2" fmla="*/ 1093744 h 1897001"/>
              <a:gd name="connsiteX3" fmla="*/ 0 w 2811401"/>
              <a:gd name="connsiteY3" fmla="*/ 1897001 h 1897001"/>
              <a:gd name="connsiteX4" fmla="*/ 1884372 w 2811401"/>
              <a:gd name="connsiteY4" fmla="*/ 1879319 h 1897001"/>
              <a:gd name="connsiteX5" fmla="*/ 2371883 w 2811401"/>
              <a:gd name="connsiteY5" fmla="*/ 894192 h 1897001"/>
              <a:gd name="connsiteX6" fmla="*/ 2796246 w 2811401"/>
              <a:gd name="connsiteY6" fmla="*/ 684537 h 1897001"/>
              <a:gd name="connsiteX7" fmla="*/ 2811401 w 2811401"/>
              <a:gd name="connsiteY7" fmla="*/ 0 h 1897001"/>
              <a:gd name="connsiteX8" fmla="*/ 1093744 w 2811401"/>
              <a:gd name="connsiteY8" fmla="*/ 128824 h 1897001"/>
              <a:gd name="connsiteX0" fmla="*/ 1093744 w 2811401"/>
              <a:gd name="connsiteY0" fmla="*/ 128824 h 1904578"/>
              <a:gd name="connsiteX1" fmla="*/ 947238 w 2811401"/>
              <a:gd name="connsiteY1" fmla="*/ 641596 h 1904578"/>
              <a:gd name="connsiteX2" fmla="*/ 654226 w 2811401"/>
              <a:gd name="connsiteY2" fmla="*/ 1093744 h 1904578"/>
              <a:gd name="connsiteX3" fmla="*/ 0 w 2811401"/>
              <a:gd name="connsiteY3" fmla="*/ 1897001 h 1904578"/>
              <a:gd name="connsiteX4" fmla="*/ 2096553 w 2811401"/>
              <a:gd name="connsiteY4" fmla="*/ 1904578 h 1904578"/>
              <a:gd name="connsiteX5" fmla="*/ 2371883 w 2811401"/>
              <a:gd name="connsiteY5" fmla="*/ 894192 h 1904578"/>
              <a:gd name="connsiteX6" fmla="*/ 2796246 w 2811401"/>
              <a:gd name="connsiteY6" fmla="*/ 684537 h 1904578"/>
              <a:gd name="connsiteX7" fmla="*/ 2811401 w 2811401"/>
              <a:gd name="connsiteY7" fmla="*/ 0 h 1904578"/>
              <a:gd name="connsiteX8" fmla="*/ 1093744 w 2811401"/>
              <a:gd name="connsiteY8" fmla="*/ 128824 h 1904578"/>
              <a:gd name="connsiteX0" fmla="*/ 1093744 w 2995797"/>
              <a:gd name="connsiteY0" fmla="*/ 128824 h 1904578"/>
              <a:gd name="connsiteX1" fmla="*/ 947238 w 2995797"/>
              <a:gd name="connsiteY1" fmla="*/ 641596 h 1904578"/>
              <a:gd name="connsiteX2" fmla="*/ 654226 w 2995797"/>
              <a:gd name="connsiteY2" fmla="*/ 1093744 h 1904578"/>
              <a:gd name="connsiteX3" fmla="*/ 0 w 2995797"/>
              <a:gd name="connsiteY3" fmla="*/ 1897001 h 1904578"/>
              <a:gd name="connsiteX4" fmla="*/ 2096553 w 2995797"/>
              <a:gd name="connsiteY4" fmla="*/ 1904578 h 1904578"/>
              <a:gd name="connsiteX5" fmla="*/ 2371883 w 2995797"/>
              <a:gd name="connsiteY5" fmla="*/ 894192 h 1904578"/>
              <a:gd name="connsiteX6" fmla="*/ 2995797 w 2995797"/>
              <a:gd name="connsiteY6" fmla="*/ 631492 h 1904578"/>
              <a:gd name="connsiteX7" fmla="*/ 2811401 w 2995797"/>
              <a:gd name="connsiteY7" fmla="*/ 0 h 1904578"/>
              <a:gd name="connsiteX8" fmla="*/ 1093744 w 2995797"/>
              <a:gd name="connsiteY8" fmla="*/ 128824 h 1904578"/>
              <a:gd name="connsiteX0" fmla="*/ 1093744 w 2995797"/>
              <a:gd name="connsiteY0" fmla="*/ 169239 h 1944993"/>
              <a:gd name="connsiteX1" fmla="*/ 947238 w 2995797"/>
              <a:gd name="connsiteY1" fmla="*/ 682011 h 1944993"/>
              <a:gd name="connsiteX2" fmla="*/ 654226 w 2995797"/>
              <a:gd name="connsiteY2" fmla="*/ 1134159 h 1944993"/>
              <a:gd name="connsiteX3" fmla="*/ 0 w 2995797"/>
              <a:gd name="connsiteY3" fmla="*/ 1937416 h 1944993"/>
              <a:gd name="connsiteX4" fmla="*/ 2096553 w 2995797"/>
              <a:gd name="connsiteY4" fmla="*/ 1944993 h 1944993"/>
              <a:gd name="connsiteX5" fmla="*/ 2371883 w 2995797"/>
              <a:gd name="connsiteY5" fmla="*/ 934607 h 1944993"/>
              <a:gd name="connsiteX6" fmla="*/ 2995797 w 2995797"/>
              <a:gd name="connsiteY6" fmla="*/ 671907 h 1944993"/>
              <a:gd name="connsiteX7" fmla="*/ 2647213 w 2995797"/>
              <a:gd name="connsiteY7" fmla="*/ 0 h 1944993"/>
              <a:gd name="connsiteX8" fmla="*/ 1093744 w 2995797"/>
              <a:gd name="connsiteY8" fmla="*/ 169239 h 194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5797" h="1944993">
                <a:moveTo>
                  <a:pt x="1093744" y="169239"/>
                </a:moveTo>
                <a:lnTo>
                  <a:pt x="947238" y="682011"/>
                </a:lnTo>
                <a:lnTo>
                  <a:pt x="654226" y="1134159"/>
                </a:lnTo>
                <a:lnTo>
                  <a:pt x="0" y="1937416"/>
                </a:lnTo>
                <a:lnTo>
                  <a:pt x="2096553" y="1944993"/>
                </a:lnTo>
                <a:lnTo>
                  <a:pt x="2371883" y="934607"/>
                </a:lnTo>
                <a:lnTo>
                  <a:pt x="2995797" y="671907"/>
                </a:lnTo>
                <a:lnTo>
                  <a:pt x="2647213" y="0"/>
                </a:lnTo>
                <a:lnTo>
                  <a:pt x="1093744" y="169239"/>
                </a:lnTo>
                <a:close/>
              </a:path>
            </a:pathLst>
          </a:custGeom>
          <a:solidFill>
            <a:srgbClr val="9F293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C408F47-2AC3-4C17-8FC4-7272C1EFFF6F}"/>
              </a:ext>
            </a:extLst>
          </p:cNvPr>
          <p:cNvCxnSpPr>
            <a:cxnSpLocks/>
          </p:cNvCxnSpPr>
          <p:nvPr/>
        </p:nvCxnSpPr>
        <p:spPr>
          <a:xfrm flipV="1">
            <a:off x="6773940" y="5394512"/>
            <a:ext cx="1254596" cy="84453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41353B9B-7C47-43C5-A3AD-3B0B72E592F9}"/>
              </a:ext>
            </a:extLst>
          </p:cNvPr>
          <p:cNvSpPr/>
          <p:nvPr/>
        </p:nvSpPr>
        <p:spPr>
          <a:xfrm rot="5400000">
            <a:off x="9458006" y="4402622"/>
            <a:ext cx="1299580" cy="58954"/>
          </a:xfrm>
          <a:prstGeom prst="rect">
            <a:avLst/>
          </a:prstGeom>
          <a:solidFill>
            <a:srgbClr val="C1985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流程图: 接点 14">
            <a:extLst>
              <a:ext uri="{FF2B5EF4-FFF2-40B4-BE49-F238E27FC236}">
                <a16:creationId xmlns:a16="http://schemas.microsoft.com/office/drawing/2014/main" id="{87848325-50EB-48D3-8A8C-67404CB7BD6D}"/>
              </a:ext>
            </a:extLst>
          </p:cNvPr>
          <p:cNvSpPr/>
          <p:nvPr/>
        </p:nvSpPr>
        <p:spPr>
          <a:xfrm>
            <a:off x="7884802" y="4562468"/>
            <a:ext cx="1751354" cy="1104831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7BC3A79-5F0D-417F-96DF-1E127AB74D35}"/>
                  </a:ext>
                </a:extLst>
              </p:cNvPr>
              <p:cNvSpPr txBox="1"/>
              <p:nvPr/>
            </p:nvSpPr>
            <p:spPr>
              <a:xfrm>
                <a:off x="6054937" y="5804516"/>
                <a:ext cx="927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0" lang="en-US" altLang="zh-CN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𝐱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inux Biolinum"/>
                  <a:ea typeface="等线"/>
                  <a:cs typeface="Linux Libertine" panose="02000503000000000000" pitchFamily="2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7BC3A79-5F0D-417F-96DF-1E127AB74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937" y="5804516"/>
                <a:ext cx="92759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02CDEE1-12F6-44AC-93C8-7416E8C0B2FF}"/>
                  </a:ext>
                </a:extLst>
              </p:cNvPr>
              <p:cNvSpPr txBox="1"/>
              <p:nvPr/>
            </p:nvSpPr>
            <p:spPr>
              <a:xfrm>
                <a:off x="7562111" y="3439002"/>
                <a:ext cx="927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0" lang="en-US" altLang="zh-CN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𝐱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inux Biolinum"/>
                  <a:ea typeface="等线"/>
                  <a:cs typeface="Linux Libertine" panose="02000503000000000000" pitchFamily="2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02CDEE1-12F6-44AC-93C8-7416E8C0B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111" y="3439002"/>
                <a:ext cx="92759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F618A4D7-D66B-4089-AAAC-053FE66F685D}"/>
              </a:ext>
            </a:extLst>
          </p:cNvPr>
          <p:cNvSpPr/>
          <p:nvPr/>
        </p:nvSpPr>
        <p:spPr>
          <a:xfrm>
            <a:off x="6119656" y="6209069"/>
            <a:ext cx="1250183" cy="6128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F9C9700-BBBF-4CE7-AE81-E36899E64D01}"/>
              </a:ext>
            </a:extLst>
          </p:cNvPr>
          <p:cNvCxnSpPr>
            <a:cxnSpLocks/>
          </p:cNvCxnSpPr>
          <p:nvPr/>
        </p:nvCxnSpPr>
        <p:spPr>
          <a:xfrm flipH="1">
            <a:off x="9344281" y="4407979"/>
            <a:ext cx="772851" cy="30890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507A1EC-638E-4E31-AD82-49F972118ACF}"/>
              </a:ext>
            </a:extLst>
          </p:cNvPr>
          <p:cNvCxnSpPr>
            <a:cxnSpLocks/>
          </p:cNvCxnSpPr>
          <p:nvPr/>
        </p:nvCxnSpPr>
        <p:spPr>
          <a:xfrm flipH="1">
            <a:off x="8603710" y="4710665"/>
            <a:ext cx="747723" cy="95663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744F159-BBA2-422A-8BDD-6ADD287ABF1D}"/>
              </a:ext>
            </a:extLst>
          </p:cNvPr>
          <p:cNvCxnSpPr>
            <a:cxnSpLocks/>
          </p:cNvCxnSpPr>
          <p:nvPr/>
        </p:nvCxnSpPr>
        <p:spPr>
          <a:xfrm flipH="1">
            <a:off x="6791914" y="5667303"/>
            <a:ext cx="1815390" cy="57174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EAFDCFF5-7FD4-4AEE-B1F2-3F3390411C70}"/>
              </a:ext>
            </a:extLst>
          </p:cNvPr>
          <p:cNvCxnSpPr>
            <a:cxnSpLocks/>
          </p:cNvCxnSpPr>
          <p:nvPr/>
        </p:nvCxnSpPr>
        <p:spPr>
          <a:xfrm flipH="1" flipV="1">
            <a:off x="8175924" y="3884817"/>
            <a:ext cx="1937615" cy="52316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54CA767-8E8A-4EB5-9C9F-B73710F12FDA}"/>
              </a:ext>
            </a:extLst>
          </p:cNvPr>
          <p:cNvCxnSpPr>
            <a:cxnSpLocks/>
          </p:cNvCxnSpPr>
          <p:nvPr/>
        </p:nvCxnSpPr>
        <p:spPr>
          <a:xfrm flipH="1">
            <a:off x="8006968" y="4669559"/>
            <a:ext cx="280396" cy="73990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FF2ECF4-1B3D-4095-A183-07D77DBC3A39}"/>
              </a:ext>
            </a:extLst>
          </p:cNvPr>
          <p:cNvCxnSpPr>
            <a:cxnSpLocks/>
          </p:cNvCxnSpPr>
          <p:nvPr/>
        </p:nvCxnSpPr>
        <p:spPr>
          <a:xfrm>
            <a:off x="8201087" y="3959554"/>
            <a:ext cx="86277" cy="71000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F46CB0D-600C-4C1C-BCF6-2B45DBFB1FF0}"/>
                  </a:ext>
                </a:extLst>
              </p:cNvPr>
              <p:cNvSpPr txBox="1"/>
              <p:nvPr/>
            </p:nvSpPr>
            <p:spPr>
              <a:xfrm>
                <a:off x="8004539" y="4196221"/>
                <a:ext cx="927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Sup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𝒙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2</m:t>
                          </m:r>
                        </m:sub>
                        <m: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nux Biolinum"/>
                  <a:ea typeface="等线"/>
                  <a:cs typeface="Linux Libertine" panose="02000503000000000000" pitchFamily="2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F46CB0D-600C-4C1C-BCF6-2B45DBFB1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539" y="4196221"/>
                <a:ext cx="927596" cy="400110"/>
              </a:xfrm>
              <a:prstGeom prst="rect">
                <a:avLst/>
              </a:prstGeom>
              <a:blipFill>
                <a:blip r:embed="rId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235216C-5340-4FB6-83A5-CAD8739EBF2B}"/>
                  </a:ext>
                </a:extLst>
              </p:cNvPr>
              <p:cNvSpPr txBox="1"/>
              <p:nvPr/>
            </p:nvSpPr>
            <p:spPr>
              <a:xfrm>
                <a:off x="7814584" y="5061861"/>
                <a:ext cx="927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Sup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𝒙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nux Biolinum"/>
                  <a:ea typeface="等线"/>
                  <a:cs typeface="Linux Libertine" panose="02000503000000000000" pitchFamily="2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235216C-5340-4FB6-83A5-CAD8739EB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584" y="5061861"/>
                <a:ext cx="927596" cy="400110"/>
              </a:xfrm>
              <a:prstGeom prst="rect">
                <a:avLst/>
              </a:prstGeom>
              <a:blipFill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994169A-E902-4A95-9A53-58C59F5196C9}"/>
                  </a:ext>
                </a:extLst>
              </p:cNvPr>
              <p:cNvSpPr txBox="1"/>
              <p:nvPr/>
            </p:nvSpPr>
            <p:spPr>
              <a:xfrm>
                <a:off x="9397027" y="3882830"/>
                <a:ext cx="927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Sup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𝒙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3</m:t>
                          </m:r>
                        </m:sub>
                        <m: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∗′</m:t>
                          </m:r>
                        </m:sup>
                      </m:sSubSup>
                    </m:oMath>
                  </m:oMathPara>
                </a14:m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nux Biolinum"/>
                  <a:ea typeface="等线"/>
                  <a:cs typeface="Linux Libertine" panose="02000503000000000000" pitchFamily="2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994169A-E902-4A95-9A53-58C59F519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027" y="3882830"/>
                <a:ext cx="927596" cy="400110"/>
              </a:xfrm>
              <a:prstGeom prst="rect">
                <a:avLst/>
              </a:prstGeom>
              <a:blipFill>
                <a:blip r:embed="rId8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8AFA2C7-0C29-4A21-868E-ADE9E7F3250B}"/>
                  </a:ext>
                </a:extLst>
              </p:cNvPr>
              <p:cNvSpPr txBox="1"/>
              <p:nvPr/>
            </p:nvSpPr>
            <p:spPr>
              <a:xfrm>
                <a:off x="8495573" y="4566172"/>
                <a:ext cx="997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Sup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𝒙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2</m:t>
                          </m:r>
                        </m:sub>
                        <m: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∗′</m:t>
                          </m:r>
                        </m:sup>
                      </m:sSubSup>
                    </m:oMath>
                  </m:oMathPara>
                </a14:m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nux Biolinum"/>
                  <a:ea typeface="等线"/>
                  <a:cs typeface="Linux Libertine" panose="02000503000000000000" pitchFamily="2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8AFA2C7-0C29-4A21-868E-ADE9E7F32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573" y="4566172"/>
                <a:ext cx="997380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7DB2FC6-B1C2-44FB-B155-66B3B06EE1CB}"/>
                  </a:ext>
                </a:extLst>
              </p:cNvPr>
              <p:cNvSpPr txBox="1"/>
              <p:nvPr/>
            </p:nvSpPr>
            <p:spPr>
              <a:xfrm>
                <a:off x="8368697" y="5628455"/>
                <a:ext cx="9755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Sup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𝒙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∗′</m:t>
                          </m:r>
                        </m:sup>
                      </m:sSubSup>
                    </m:oMath>
                  </m:oMathPara>
                </a14:m>
                <a:endPara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nux Biolinum"/>
                  <a:ea typeface="等线"/>
                  <a:cs typeface="Linux Libertine" panose="02000503000000000000" pitchFamily="2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7DB2FC6-B1C2-44FB-B155-66B3B06EE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697" y="5628455"/>
                <a:ext cx="975583" cy="400110"/>
              </a:xfrm>
              <a:prstGeom prst="rect">
                <a:avLst/>
              </a:prstGeom>
              <a:blipFill>
                <a:blip r:embed="rId10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椭圆 29">
            <a:extLst>
              <a:ext uri="{FF2B5EF4-FFF2-40B4-BE49-F238E27FC236}">
                <a16:creationId xmlns:a16="http://schemas.microsoft.com/office/drawing/2014/main" id="{1A54E467-4C35-428C-93EA-608F4F4943F2}"/>
              </a:ext>
            </a:extLst>
          </p:cNvPr>
          <p:cNvSpPr/>
          <p:nvPr/>
        </p:nvSpPr>
        <p:spPr>
          <a:xfrm>
            <a:off x="10015197" y="4307381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3B428A2-CCDB-40D7-852A-32121F9D773C}"/>
              </a:ext>
            </a:extLst>
          </p:cNvPr>
          <p:cNvSpPr/>
          <p:nvPr/>
        </p:nvSpPr>
        <p:spPr>
          <a:xfrm>
            <a:off x="9246171" y="4618647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9A337C0-9306-4CD5-8A71-CF62B68AA56C}"/>
              </a:ext>
            </a:extLst>
          </p:cNvPr>
          <p:cNvSpPr/>
          <p:nvPr/>
        </p:nvSpPr>
        <p:spPr>
          <a:xfrm>
            <a:off x="8508162" y="5568207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C4E6256A-5594-4B95-8B1B-B0F4AC954F44}"/>
              </a:ext>
            </a:extLst>
          </p:cNvPr>
          <p:cNvSpPr/>
          <p:nvPr/>
        </p:nvSpPr>
        <p:spPr>
          <a:xfrm>
            <a:off x="7914259" y="5311576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769E38FD-3FC7-4B4C-8754-D1DA3ED7DCB4}"/>
              </a:ext>
            </a:extLst>
          </p:cNvPr>
          <p:cNvSpPr/>
          <p:nvPr/>
        </p:nvSpPr>
        <p:spPr>
          <a:xfrm>
            <a:off x="8186477" y="4579609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573CB012-5422-4C13-A173-EA18DC927DFF}"/>
              </a:ext>
            </a:extLst>
          </p:cNvPr>
          <p:cNvSpPr/>
          <p:nvPr/>
        </p:nvSpPr>
        <p:spPr>
          <a:xfrm>
            <a:off x="8097596" y="3786047"/>
            <a:ext cx="185418" cy="19356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677DDFE1-FAA7-4B6C-BB6E-D9A2EAAF3ADA}"/>
              </a:ext>
            </a:extLst>
          </p:cNvPr>
          <p:cNvSpPr/>
          <p:nvPr/>
        </p:nvSpPr>
        <p:spPr>
          <a:xfrm>
            <a:off x="6713956" y="6112285"/>
            <a:ext cx="185418" cy="19356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235B5E3-85CE-4933-BC70-844AEE9405A8}"/>
              </a:ext>
            </a:extLst>
          </p:cNvPr>
          <p:cNvSpPr txBox="1"/>
          <p:nvPr/>
        </p:nvSpPr>
        <p:spPr>
          <a:xfrm>
            <a:off x="5679805" y="5767218"/>
            <a:ext cx="102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nux Biolinum"/>
                <a:ea typeface="等线"/>
                <a:cs typeface="+mn-cs"/>
              </a:rPr>
              <a:t>Diffuse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/>
              <a:cs typeface="+mn-cs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BD2F06-6556-4271-94F4-E608D586D40C}"/>
              </a:ext>
            </a:extLst>
          </p:cNvPr>
          <p:cNvGrpSpPr/>
          <p:nvPr/>
        </p:nvGrpSpPr>
        <p:grpSpPr>
          <a:xfrm>
            <a:off x="1306123" y="4739676"/>
            <a:ext cx="2989927" cy="1485728"/>
            <a:chOff x="4107426" y="3697333"/>
            <a:chExt cx="2446423" cy="119402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45225A51-E113-4ED0-859A-022A0104FA5D}"/>
                </a:ext>
              </a:extLst>
            </p:cNvPr>
            <p:cNvSpPr/>
            <p:nvPr/>
          </p:nvSpPr>
          <p:spPr>
            <a:xfrm>
              <a:off x="5306236" y="3697333"/>
              <a:ext cx="1224081" cy="1194023"/>
            </a:xfrm>
            <a:custGeom>
              <a:avLst/>
              <a:gdLst>
                <a:gd name="connsiteX0" fmla="*/ 0 w 1094991"/>
                <a:gd name="connsiteY0" fmla="*/ 0 h 1117734"/>
                <a:gd name="connsiteX1" fmla="*/ 102871 w 1094991"/>
                <a:gd name="connsiteY1" fmla="*/ 5195 h 1117734"/>
                <a:gd name="connsiteX2" fmla="*/ 1094991 w 1094991"/>
                <a:gd name="connsiteY2" fmla="*/ 1104600 h 1117734"/>
                <a:gd name="connsiteX3" fmla="*/ 1093667 w 1094991"/>
                <a:gd name="connsiteY3" fmla="*/ 1117734 h 1117734"/>
                <a:gd name="connsiteX4" fmla="*/ 0 w 1094991"/>
                <a:gd name="connsiteY4" fmla="*/ 1117734 h 111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991" h="1117734">
                  <a:moveTo>
                    <a:pt x="0" y="0"/>
                  </a:moveTo>
                  <a:lnTo>
                    <a:pt x="102871" y="5195"/>
                  </a:lnTo>
                  <a:cubicBezTo>
                    <a:pt x="660130" y="61787"/>
                    <a:pt x="1094991" y="532410"/>
                    <a:pt x="1094991" y="1104600"/>
                  </a:cubicBezTo>
                  <a:lnTo>
                    <a:pt x="1093667" y="1117734"/>
                  </a:lnTo>
                  <a:lnTo>
                    <a:pt x="0" y="111773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nux Biolinum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78338074-CF02-4CE2-B2DD-5EF92C0FCA8F}"/>
                </a:ext>
              </a:extLst>
            </p:cNvPr>
            <p:cNvSpPr/>
            <p:nvPr/>
          </p:nvSpPr>
          <p:spPr>
            <a:xfrm>
              <a:off x="4107426" y="3697431"/>
              <a:ext cx="2446423" cy="1192868"/>
            </a:xfrm>
            <a:custGeom>
              <a:avLst/>
              <a:gdLst>
                <a:gd name="connsiteX0" fmla="*/ 2161649 w 2188426"/>
                <a:gd name="connsiteY0" fmla="*/ 796651 h 1116653"/>
                <a:gd name="connsiteX1" fmla="*/ 2187770 w 2188426"/>
                <a:gd name="connsiteY1" fmla="*/ 880801 h 1116653"/>
                <a:gd name="connsiteX2" fmla="*/ 2188426 w 2188426"/>
                <a:gd name="connsiteY2" fmla="*/ 887307 h 1116653"/>
                <a:gd name="connsiteX3" fmla="*/ 1073592 w 2188426"/>
                <a:gd name="connsiteY3" fmla="*/ 0 h 1116653"/>
                <a:gd name="connsiteX4" fmla="*/ 1073592 w 2188426"/>
                <a:gd name="connsiteY4" fmla="*/ 1116653 h 1116653"/>
                <a:gd name="connsiteX5" fmla="*/ 1324 w 2188426"/>
                <a:gd name="connsiteY5" fmla="*/ 1116653 h 1116653"/>
                <a:gd name="connsiteX6" fmla="*/ 0 w 2188426"/>
                <a:gd name="connsiteY6" fmla="*/ 1103519 h 1116653"/>
                <a:gd name="connsiteX7" fmla="*/ 992120 w 2188426"/>
                <a:gd name="connsiteY7" fmla="*/ 4114 h 111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426" h="1116653">
                  <a:moveTo>
                    <a:pt x="2161649" y="796651"/>
                  </a:moveTo>
                  <a:lnTo>
                    <a:pt x="2187770" y="880801"/>
                  </a:lnTo>
                  <a:lnTo>
                    <a:pt x="2188426" y="887307"/>
                  </a:lnTo>
                  <a:close/>
                  <a:moveTo>
                    <a:pt x="1073592" y="0"/>
                  </a:moveTo>
                  <a:lnTo>
                    <a:pt x="1073592" y="1116653"/>
                  </a:lnTo>
                  <a:lnTo>
                    <a:pt x="1324" y="1116653"/>
                  </a:lnTo>
                  <a:lnTo>
                    <a:pt x="0" y="1103519"/>
                  </a:lnTo>
                  <a:cubicBezTo>
                    <a:pt x="0" y="531329"/>
                    <a:pt x="434861" y="60706"/>
                    <a:pt x="992120" y="4114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nux Biolinum"/>
                <a:ea typeface="等线" panose="02010600030101010101" pitchFamily="2" charset="-122"/>
                <a:cs typeface="Linux Libertine" panose="02000503000000000000" pitchFamily="2" charset="0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80EA0581-2E52-47A2-BA39-33B8B4634810}"/>
              </a:ext>
            </a:extLst>
          </p:cNvPr>
          <p:cNvSpPr/>
          <p:nvPr/>
        </p:nvSpPr>
        <p:spPr>
          <a:xfrm>
            <a:off x="1227726" y="6222560"/>
            <a:ext cx="3186653" cy="74977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A8A372CD-F161-4BC1-ACD6-92A01CC60D3B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2430457" y="3703867"/>
            <a:ext cx="135732" cy="93821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椭圆 44">
            <a:extLst>
              <a:ext uri="{FF2B5EF4-FFF2-40B4-BE49-F238E27FC236}">
                <a16:creationId xmlns:a16="http://schemas.microsoft.com/office/drawing/2014/main" id="{0B63F543-19E2-4F7C-AD4C-F4310EC64AB1}"/>
              </a:ext>
            </a:extLst>
          </p:cNvPr>
          <p:cNvSpPr/>
          <p:nvPr/>
        </p:nvSpPr>
        <p:spPr>
          <a:xfrm>
            <a:off x="2463272" y="4642085"/>
            <a:ext cx="205834" cy="204105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F091CE4-F3BE-4731-9A50-0AF4F6D0B1F9}"/>
              </a:ext>
            </a:extLst>
          </p:cNvPr>
          <p:cNvSpPr txBox="1"/>
          <p:nvPr/>
        </p:nvSpPr>
        <p:spPr>
          <a:xfrm>
            <a:off x="3674037" y="3603765"/>
            <a:ext cx="140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nux Biolinum"/>
                <a:ea typeface="Linux Libertine" panose="02000503000000000000" pitchFamily="2" charset="0"/>
                <a:cs typeface="Linux Libertine" panose="02000503000000000000" pitchFamily="2" charset="0"/>
              </a:rPr>
              <a:t>Miss!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/>
              <a:cs typeface="Linux Libertine" panose="02000503000000000000" pitchFamily="2" charset="0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9B847D48-73F0-4E64-B13B-779C3B945A2A}"/>
              </a:ext>
            </a:extLst>
          </p:cNvPr>
          <p:cNvSpPr/>
          <p:nvPr/>
        </p:nvSpPr>
        <p:spPr>
          <a:xfrm>
            <a:off x="3723784" y="5101386"/>
            <a:ext cx="205834" cy="204105"/>
          </a:xfrm>
          <a:prstGeom prst="ellipse">
            <a:avLst/>
          </a:prstGeom>
          <a:solidFill>
            <a:srgbClr val="D96B77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321A3A8-00FD-4C78-982C-5D6959353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24946">
            <a:off x="2917935" y="3564813"/>
            <a:ext cx="606790" cy="555615"/>
          </a:xfrm>
          <a:prstGeom prst="rect">
            <a:avLst/>
          </a:pr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id="{A4CB7A85-32FA-4342-A9B8-6A249F43239D}"/>
              </a:ext>
            </a:extLst>
          </p:cNvPr>
          <p:cNvSpPr/>
          <p:nvPr/>
        </p:nvSpPr>
        <p:spPr>
          <a:xfrm>
            <a:off x="2279484" y="6152245"/>
            <a:ext cx="205834" cy="204105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8663F1AF-83C0-4B78-9EE8-7D41FDEE5E0D}"/>
              </a:ext>
            </a:extLst>
          </p:cNvPr>
          <p:cNvCxnSpPr>
            <a:cxnSpLocks/>
            <a:stCxn id="49" idx="0"/>
            <a:endCxn id="45" idx="4"/>
          </p:cNvCxnSpPr>
          <p:nvPr/>
        </p:nvCxnSpPr>
        <p:spPr>
          <a:xfrm flipV="1">
            <a:off x="2382401" y="4846190"/>
            <a:ext cx="183788" cy="130605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05424BE7-9B7B-488A-B1FE-C4A6C683E7C2}"/>
              </a:ext>
            </a:extLst>
          </p:cNvPr>
          <p:cNvCxnSpPr>
            <a:cxnSpLocks/>
            <a:stCxn id="49" idx="7"/>
            <a:endCxn id="47" idx="3"/>
          </p:cNvCxnSpPr>
          <p:nvPr/>
        </p:nvCxnSpPr>
        <p:spPr>
          <a:xfrm flipV="1">
            <a:off x="2455174" y="5275601"/>
            <a:ext cx="1298754" cy="906534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79001F4C-0E97-4825-A2FE-D1EE370A3593}"/>
              </a:ext>
            </a:extLst>
          </p:cNvPr>
          <p:cNvCxnSpPr>
            <a:cxnSpLocks/>
            <a:stCxn id="47" idx="7"/>
          </p:cNvCxnSpPr>
          <p:nvPr/>
        </p:nvCxnSpPr>
        <p:spPr>
          <a:xfrm flipV="1">
            <a:off x="3899474" y="4942074"/>
            <a:ext cx="755411" cy="18920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椭圆 52">
            <a:extLst>
              <a:ext uri="{FF2B5EF4-FFF2-40B4-BE49-F238E27FC236}">
                <a16:creationId xmlns:a16="http://schemas.microsoft.com/office/drawing/2014/main" id="{536CD816-F552-4E24-8A1C-6D71CFB40390}"/>
              </a:ext>
            </a:extLst>
          </p:cNvPr>
          <p:cNvSpPr/>
          <p:nvPr/>
        </p:nvSpPr>
        <p:spPr>
          <a:xfrm>
            <a:off x="3130099" y="4715232"/>
            <a:ext cx="205834" cy="204105"/>
          </a:xfrm>
          <a:prstGeom prst="ellipse">
            <a:avLst/>
          </a:prstGeom>
          <a:solidFill>
            <a:srgbClr val="D96B77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7CEF16A-D56F-4B02-A9A9-DFF7D4255BC8}"/>
              </a:ext>
            </a:extLst>
          </p:cNvPr>
          <p:cNvCxnSpPr>
            <a:cxnSpLocks/>
            <a:stCxn id="49" idx="7"/>
            <a:endCxn id="53" idx="3"/>
          </p:cNvCxnSpPr>
          <p:nvPr/>
        </p:nvCxnSpPr>
        <p:spPr>
          <a:xfrm flipV="1">
            <a:off x="2455174" y="4889447"/>
            <a:ext cx="705069" cy="129268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6CBDB804-EFDB-4C72-9AE4-C8EA33EB49E1}"/>
              </a:ext>
            </a:extLst>
          </p:cNvPr>
          <p:cNvCxnSpPr>
            <a:cxnSpLocks/>
            <a:stCxn id="53" idx="7"/>
          </p:cNvCxnSpPr>
          <p:nvPr/>
        </p:nvCxnSpPr>
        <p:spPr>
          <a:xfrm flipV="1">
            <a:off x="3305789" y="4300366"/>
            <a:ext cx="954549" cy="44475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6" name="图片 55">
            <a:extLst>
              <a:ext uri="{FF2B5EF4-FFF2-40B4-BE49-F238E27FC236}">
                <a16:creationId xmlns:a16="http://schemas.microsoft.com/office/drawing/2014/main" id="{3D03F6A8-93AA-4858-A5C2-347978FA05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24946">
            <a:off x="7099067" y="3520333"/>
            <a:ext cx="606790" cy="555615"/>
          </a:xfrm>
          <a:prstGeom prst="rect">
            <a:avLst/>
          </a:prstGeom>
        </p:spPr>
      </p:pic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4592034A-D333-43F4-9C3F-D96B1537515B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1118773" y="5283213"/>
            <a:ext cx="1190855" cy="89892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椭圆 57">
            <a:extLst>
              <a:ext uri="{FF2B5EF4-FFF2-40B4-BE49-F238E27FC236}">
                <a16:creationId xmlns:a16="http://schemas.microsoft.com/office/drawing/2014/main" id="{395172AD-9820-41C6-A00D-9AC40F76F839}"/>
              </a:ext>
            </a:extLst>
          </p:cNvPr>
          <p:cNvSpPr/>
          <p:nvPr/>
        </p:nvSpPr>
        <p:spPr>
          <a:xfrm>
            <a:off x="1348127" y="5433738"/>
            <a:ext cx="205834" cy="204105"/>
          </a:xfrm>
          <a:prstGeom prst="ellipse">
            <a:avLst/>
          </a:prstGeom>
          <a:solidFill>
            <a:srgbClr val="00B0F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Linux Libertine" panose="02000503000000000000" pitchFamily="2" charset="0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0142F472-DC6A-4BEB-A774-15BB76439F58}"/>
              </a:ext>
            </a:extLst>
          </p:cNvPr>
          <p:cNvSpPr/>
          <p:nvPr/>
        </p:nvSpPr>
        <p:spPr>
          <a:xfrm>
            <a:off x="7148086" y="2530206"/>
            <a:ext cx="185418" cy="19356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A1D70FF5-33D5-44F2-9414-574AACA43DBA}"/>
              </a:ext>
            </a:extLst>
          </p:cNvPr>
          <p:cNvSpPr/>
          <p:nvPr/>
        </p:nvSpPr>
        <p:spPr>
          <a:xfrm>
            <a:off x="11177486" y="2530206"/>
            <a:ext cx="185418" cy="193567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5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97">
        <p:fade/>
      </p:transition>
    </mc:Choice>
    <mc:Fallback xmlns="">
      <p:transition spd="med" advTm="11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8" grpId="0" animBg="1"/>
      <p:bldP spid="25" grpId="0"/>
      <p:bldP spid="26" grpId="0"/>
      <p:bldP spid="27" grpId="0"/>
      <p:bldP spid="28" grpId="0"/>
      <p:bldP spid="29" grpId="0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45" grpId="0" animBg="1"/>
      <p:bldP spid="46" grpId="0"/>
      <p:bldP spid="47" grpId="0" animBg="1"/>
      <p:bldP spid="53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57A268FA-45C3-4EDD-BBDB-2182259B5CD3}"/>
              </a:ext>
            </a:extLst>
          </p:cNvPr>
          <p:cNvSpPr/>
          <p:nvPr/>
        </p:nvSpPr>
        <p:spPr>
          <a:xfrm>
            <a:off x="8779441" y="2247272"/>
            <a:ext cx="2572336" cy="2578911"/>
          </a:xfrm>
          <a:prstGeom prst="flowChartConnector">
            <a:avLst/>
          </a:prstGeom>
          <a:solidFill>
            <a:srgbClr val="1B587C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F794CE-8784-2CFE-D3F7-F106B39012F1}"/>
              </a:ext>
            </a:extLst>
          </p:cNvPr>
          <p:cNvCxnSpPr>
            <a:cxnSpLocks/>
          </p:cNvCxnSpPr>
          <p:nvPr/>
        </p:nvCxnSpPr>
        <p:spPr>
          <a:xfrm flipH="1">
            <a:off x="10641555" y="2493019"/>
            <a:ext cx="710222" cy="572623"/>
          </a:xfrm>
          <a:prstGeom prst="line">
            <a:avLst/>
          </a:prstGeom>
          <a:ln w="28575">
            <a:solidFill>
              <a:srgbClr val="D96B77"/>
            </a:solidFill>
            <a:prstDash val="sysDot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3D1B87-38BB-A08D-088D-9603F93AF2D3}"/>
              </a:ext>
            </a:extLst>
          </p:cNvPr>
          <p:cNvCxnSpPr>
            <a:cxnSpLocks/>
          </p:cNvCxnSpPr>
          <p:nvPr/>
        </p:nvCxnSpPr>
        <p:spPr>
          <a:xfrm>
            <a:off x="10130643" y="4224304"/>
            <a:ext cx="126662" cy="1098791"/>
          </a:xfrm>
          <a:prstGeom prst="line">
            <a:avLst/>
          </a:prstGeom>
          <a:ln w="28575">
            <a:solidFill>
              <a:srgbClr val="D96B77"/>
            </a:solidFill>
            <a:prstDash val="sysDot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E709BE4-E2EE-4021-9144-6A70B0B7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Specular constraints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C42A8E9-BCB5-42EF-9CFB-A92DB6EECC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200" dirty="0"/>
                  <a:t>Specular vertices satisfy the reflection/Snell’s law</a:t>
                </a:r>
              </a:p>
              <a:p>
                <a:endParaRPr lang="en-US" altLang="zh-CN" sz="3200" dirty="0"/>
              </a:p>
              <a:p>
                <a:r>
                  <a:rPr lang="en-US" altLang="zh-CN" sz="3200" dirty="0"/>
                  <a:t>Just solve the equations!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D96B77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CN" altLang="en-US" sz="2800" dirty="0">
                    <a:solidFill>
                      <a:srgbClr val="D96B77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D96B77"/>
                    </a:solidFill>
                  </a:rPr>
                  <a:t>specular vertices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variables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2800" dirty="0"/>
                  <a:t> equations</a:t>
                </a:r>
              </a:p>
              <a:p>
                <a:endParaRPr lang="en-US" altLang="zh-CN" sz="3200" dirty="0"/>
              </a:p>
              <a:p>
                <a:r>
                  <a:rPr lang="en-US" altLang="zh-CN" sz="3200" dirty="0"/>
                  <a:t>Difficult to solve!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C42A8E9-BCB5-42EF-9CFB-A92DB6EECC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6" t="-25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F68F8EC-F97C-4021-AA37-EBE121DD64DB}"/>
              </a:ext>
            </a:extLst>
          </p:cNvPr>
          <p:cNvCxnSpPr>
            <a:cxnSpLocks/>
          </p:cNvCxnSpPr>
          <p:nvPr/>
        </p:nvCxnSpPr>
        <p:spPr>
          <a:xfrm flipH="1">
            <a:off x="11050404" y="923952"/>
            <a:ext cx="4454" cy="182818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BB5F21F-63E3-4676-95AA-854FC884505A}"/>
              </a:ext>
            </a:extLst>
          </p:cNvPr>
          <p:cNvCxnSpPr>
            <a:cxnSpLocks/>
          </p:cNvCxnSpPr>
          <p:nvPr/>
        </p:nvCxnSpPr>
        <p:spPr>
          <a:xfrm flipV="1">
            <a:off x="8791926" y="4808062"/>
            <a:ext cx="1416559" cy="126020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89E1D27-E00C-4291-B62C-F612E6128D57}"/>
                  </a:ext>
                </a:extLst>
              </p:cNvPr>
              <p:cNvSpPr txBox="1"/>
              <p:nvPr/>
            </p:nvSpPr>
            <p:spPr>
              <a:xfrm>
                <a:off x="7915120" y="5496555"/>
                <a:ext cx="9251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2800" b="1" i="1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89E1D27-E00C-4291-B62C-F612E612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120" y="5496555"/>
                <a:ext cx="92516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AD7EE6D-50A8-452E-AABA-7F33A2AFFAE9}"/>
                  </a:ext>
                </a:extLst>
              </p:cNvPr>
              <p:cNvSpPr txBox="1"/>
              <p:nvPr/>
            </p:nvSpPr>
            <p:spPr>
              <a:xfrm>
                <a:off x="10055781" y="777404"/>
                <a:ext cx="9251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𝑘</m:t>
                          </m:r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zh-CN" altLang="en-US" sz="2800" b="1" i="1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AD7EE6D-50A8-452E-AABA-7F33A2AFF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781" y="777404"/>
                <a:ext cx="92516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39C63997-FE24-4714-8833-F75435771A88}"/>
              </a:ext>
            </a:extLst>
          </p:cNvPr>
          <p:cNvSpPr/>
          <p:nvPr/>
        </p:nvSpPr>
        <p:spPr>
          <a:xfrm>
            <a:off x="7988576" y="6026900"/>
            <a:ext cx="3633365" cy="5857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DC0262E-D4B4-43A8-AD2D-F01B50852A7B}"/>
              </a:ext>
            </a:extLst>
          </p:cNvPr>
          <p:cNvSpPr/>
          <p:nvPr/>
        </p:nvSpPr>
        <p:spPr>
          <a:xfrm>
            <a:off x="10926215" y="799961"/>
            <a:ext cx="238466" cy="2479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49A2F13-7425-45FC-A240-3AC4417615D9}"/>
              </a:ext>
            </a:extLst>
          </p:cNvPr>
          <p:cNvCxnSpPr>
            <a:cxnSpLocks/>
          </p:cNvCxnSpPr>
          <p:nvPr/>
        </p:nvCxnSpPr>
        <p:spPr>
          <a:xfrm flipH="1">
            <a:off x="10230766" y="2766883"/>
            <a:ext cx="824097" cy="1952427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CA534237-3759-4B2F-AD1E-30F375372277}"/>
              </a:ext>
            </a:extLst>
          </p:cNvPr>
          <p:cNvSpPr/>
          <p:nvPr/>
        </p:nvSpPr>
        <p:spPr>
          <a:xfrm>
            <a:off x="8675507" y="5935879"/>
            <a:ext cx="238466" cy="2479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8E2B38F-40FB-4AB2-A8CD-A1DB01FA506B}"/>
                  </a:ext>
                </a:extLst>
              </p:cNvPr>
              <p:cNvSpPr txBox="1"/>
              <p:nvPr/>
            </p:nvSpPr>
            <p:spPr>
              <a:xfrm>
                <a:off x="11030901" y="1935210"/>
                <a:ext cx="925162" cy="548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altLang="zh-CN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barPr>
                            <m:e>
                              <m:r>
                                <a:rPr lang="en-US" altLang="zh-CN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𝒙</m:t>
                              </m:r>
                            </m:e>
                          </m:bar>
                        </m:e>
                        <m:sub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𝑆</m:t>
                          </m:r>
                        </m:sub>
                        <m:sup>
                          <m:r>
                            <a:rPr lang="en-US" altLang="zh-CN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CN" altLang="en-US" sz="2800" b="1" i="1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8E2B38F-40FB-4AB2-A8CD-A1DB01FA5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901" y="1935210"/>
                <a:ext cx="925162" cy="5483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4B3CC53-57B3-422B-9CB2-8617C2FE057B}"/>
                  </a:ext>
                </a:extLst>
              </p:cNvPr>
              <p:cNvSpPr txBox="1"/>
              <p:nvPr/>
            </p:nvSpPr>
            <p:spPr>
              <a:xfrm>
                <a:off x="6096000" y="4722522"/>
                <a:ext cx="2968189" cy="515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sSubSupPr>
                            <m:e>
                              <m:bar>
                                <m:barPr>
                                  <m:pos m:val="top"/>
                                  <m:ctrlPr>
                                    <a:rPr lang="en-US" altLang="zh-CN" sz="2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Linux Libertine" panose="02000503000000000000" pitchFamily="2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2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Linux Libertine" panose="02000503000000000000" pitchFamily="2" charset="0"/>
                                    </a:rPr>
                                    <m:t>𝒙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altLang="zh-CN" sz="2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Linux Libertine" panose="02000503000000000000" pitchFamily="2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𝑘</m:t>
                              </m:r>
                              <m:r>
                                <a:rPr lang="en-US" altLang="zh-CN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zh-CN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Linux Libertine" panose="02000503000000000000" pitchFamily="2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Linux Libertine" panose="02000503000000000000" pitchFamily="2" charset="0"/>
                        </a:rPr>
                        <m:t>0</m:t>
                      </m:r>
                    </m:oMath>
                  </m:oMathPara>
                </a14:m>
                <a:endParaRPr lang="zh-CN" altLang="en-US" sz="2400" i="1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4B3CC53-57B3-422B-9CB2-8617C2FE0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722522"/>
                <a:ext cx="2968189" cy="5153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2CE2A5C2-415A-43FF-9FE7-813AF7F5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044CFA-AC9B-D62B-BDBE-F1C0F33A1FD1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9620306" y="4887869"/>
            <a:ext cx="503367" cy="435226"/>
          </a:xfrm>
          <a:prstGeom prst="straightConnector1">
            <a:avLst/>
          </a:prstGeom>
          <a:ln w="571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0A3E41-F9A6-732D-83F2-93844D8EA1B4}"/>
              </a:ext>
            </a:extLst>
          </p:cNvPr>
          <p:cNvCxnSpPr>
            <a:cxnSpLocks/>
          </p:cNvCxnSpPr>
          <p:nvPr/>
        </p:nvCxnSpPr>
        <p:spPr>
          <a:xfrm flipV="1">
            <a:off x="10249685" y="4223326"/>
            <a:ext cx="190890" cy="445502"/>
          </a:xfrm>
          <a:prstGeom prst="straightConnector1">
            <a:avLst/>
          </a:prstGeom>
          <a:ln w="571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26D552-5B8B-E3E9-278E-C2823E47C12F}"/>
              </a:ext>
            </a:extLst>
          </p:cNvPr>
          <p:cNvCxnSpPr>
            <a:cxnSpLocks/>
          </p:cNvCxnSpPr>
          <p:nvPr/>
        </p:nvCxnSpPr>
        <p:spPr>
          <a:xfrm flipH="1">
            <a:off x="10799882" y="2879218"/>
            <a:ext cx="220164" cy="501967"/>
          </a:xfrm>
          <a:prstGeom prst="straightConnector1">
            <a:avLst/>
          </a:prstGeom>
          <a:ln w="571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91F215B-F2F6-E1E3-BA9F-FECBAAC227EC}"/>
              </a:ext>
            </a:extLst>
          </p:cNvPr>
          <p:cNvCxnSpPr>
            <a:cxnSpLocks/>
          </p:cNvCxnSpPr>
          <p:nvPr/>
        </p:nvCxnSpPr>
        <p:spPr>
          <a:xfrm flipV="1">
            <a:off x="11046686" y="2091506"/>
            <a:ext cx="3718" cy="521140"/>
          </a:xfrm>
          <a:prstGeom prst="straightConnector1">
            <a:avLst/>
          </a:prstGeom>
          <a:ln w="5715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F9876780-9069-4A4A-8279-538207BC1A4B}"/>
              </a:ext>
            </a:extLst>
          </p:cNvPr>
          <p:cNvSpPr/>
          <p:nvPr/>
        </p:nvSpPr>
        <p:spPr>
          <a:xfrm>
            <a:off x="10088750" y="4676202"/>
            <a:ext cx="238466" cy="247983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A84DA9C-B259-42C2-9338-06D76845D50E}"/>
              </a:ext>
            </a:extLst>
          </p:cNvPr>
          <p:cNvSpPr/>
          <p:nvPr/>
        </p:nvSpPr>
        <p:spPr>
          <a:xfrm>
            <a:off x="10926213" y="2626155"/>
            <a:ext cx="238466" cy="247983"/>
          </a:xfrm>
          <a:prstGeom prst="ellipse">
            <a:avLst/>
          </a:prstGeom>
          <a:solidFill>
            <a:srgbClr val="9F2936">
              <a:lumMod val="60000"/>
              <a:lumOff val="4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7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5"/>
    </mc:Choice>
    <mc:Fallback xmlns="">
      <p:transition spd="slow" advTm="1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F15BA0-D70E-4799-82CC-A65E518C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Recent advancements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45C1AF66-08EC-4709-8776-C28F988D7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862551"/>
              </p:ext>
            </p:extLst>
          </p:nvPr>
        </p:nvGraphicFramePr>
        <p:xfrm>
          <a:off x="391236" y="1825625"/>
          <a:ext cx="11509611" cy="2946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9BD91E16-619F-4AB6-A2F0-8107FACA4D5F}"/>
              </a:ext>
            </a:extLst>
          </p:cNvPr>
          <p:cNvSpPr txBox="1"/>
          <p:nvPr/>
        </p:nvSpPr>
        <p:spPr>
          <a:xfrm>
            <a:off x="307218" y="5442321"/>
            <a:ext cx="116776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Other works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Analytic GGX integral [Loubet20], Path-cut-based guiding [Li22]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Large jump for manifold sampling [Jhang22], Specular path reuse [Xu23], Neural manifold sampling [Yu23]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Photon-guided sampling [Lee24], Single-bounce dimension reduction [Granizo-Hidalgo24], Position-normal manifold clustering [Wu25]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6"/>
    </mc:Choice>
    <mc:Fallback xmlns="">
      <p:transition spd="slow" advTm="948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|0.3|0.3|0.6|0.5|0.5|0.3|0.1|0.1|0.1|0.1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0.5|0.4|5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B271A"/>
      </a:accent1>
      <a:accent2>
        <a:srgbClr val="ED7D31"/>
      </a:accent2>
      <a:accent3>
        <a:srgbClr val="4471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4">
      <a:majorFont>
        <a:latin typeface="Linux Biolinum"/>
        <a:ea typeface="华文细黑"/>
        <a:cs typeface=""/>
      </a:majorFont>
      <a:minorFont>
        <a:latin typeface="Linux Biolinum"/>
        <a:ea typeface="华文细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7911</TotalTime>
  <Words>933</Words>
  <Application>Microsoft Office PowerPoint</Application>
  <PresentationFormat>Widescreen</PresentationFormat>
  <Paragraphs>207</Paragraphs>
  <Slides>28</Slides>
  <Notes>7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Cambria Math</vt:lpstr>
      <vt:lpstr>Consolas</vt:lpstr>
      <vt:lpstr>Gill Sans MT</vt:lpstr>
      <vt:lpstr>Linux Biolinum</vt:lpstr>
      <vt:lpstr>Linux Libertine</vt:lpstr>
      <vt:lpstr>华文中宋</vt:lpstr>
      <vt:lpstr>等线</vt:lpstr>
      <vt:lpstr>Office 主题​​</vt:lpstr>
      <vt:lpstr>1_Office Theme</vt:lpstr>
      <vt:lpstr>Image</vt:lpstr>
      <vt:lpstr>Light Transport with Specular Constraints Modeling, Solving, and Bounding</vt:lpstr>
      <vt:lpstr>Specular light transport is important</vt:lpstr>
      <vt:lpstr>Path tracing</vt:lpstr>
      <vt:lpstr>Path tracing</vt:lpstr>
      <vt:lpstr>Photon mapping</vt:lpstr>
      <vt:lpstr>Rendering sharp caustics is difficult!</vt:lpstr>
      <vt:lpstr>Specular path</vt:lpstr>
      <vt:lpstr>Specular constraints</vt:lpstr>
      <vt:lpstr>Recent advancements</vt:lpstr>
      <vt:lpstr>Manifold: deterministic init.</vt:lpstr>
      <vt:lpstr>Manifold: uniform stochastic sampling</vt:lpstr>
      <vt:lpstr>Manifold path guiding: motivation</vt:lpstr>
      <vt:lpstr>Fitting</vt:lpstr>
      <vt:lpstr>Manifold: importance sampling</vt:lpstr>
      <vt:lpstr>PowerPoint Presentation</vt:lpstr>
      <vt:lpstr>Solving</vt:lpstr>
      <vt:lpstr>Why Polynomials?</vt:lpstr>
      <vt:lpstr>Specular Polynomials</vt:lpstr>
      <vt:lpstr>Resultant elimination for two polynomials</vt:lpstr>
      <vt:lpstr>Deterministic search for specular paths</vt:lpstr>
      <vt:lpstr>Bounding</vt:lpstr>
      <vt:lpstr>Bernstein polynomial basis</vt:lpstr>
      <vt:lpstr>Bounding the range of polynomials</vt:lpstr>
      <vt:lpstr>Bounding the range of rational functions</vt:lpstr>
      <vt:lpstr>Bernstein bounds for caustics</vt:lpstr>
      <vt:lpstr>Summary</vt:lpstr>
      <vt:lpstr>Open questions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Zhimin's Specular Talk</dc:title>
  <dc:creator>mollnn</dc:creator>
  <cp:lastModifiedBy>admin</cp:lastModifiedBy>
  <cp:revision>118</cp:revision>
  <dcterms:created xsi:type="dcterms:W3CDTF">2024-09-09T09:42:11Z</dcterms:created>
  <dcterms:modified xsi:type="dcterms:W3CDTF">2025-08-25T12:56:53Z</dcterms:modified>
</cp:coreProperties>
</file>