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7" r:id="rId1"/>
    <p:sldMasterId id="2147483679" r:id="rId2"/>
    <p:sldMasterId id="2147483693" r:id="rId3"/>
  </p:sldMasterIdLst>
  <p:notesMasterIdLst>
    <p:notesMasterId r:id="rId23"/>
  </p:notesMasterIdLst>
  <p:handoutMasterIdLst>
    <p:handoutMasterId r:id="rId24"/>
  </p:handoutMasterIdLst>
  <p:sldIdLst>
    <p:sldId id="362" r:id="rId4"/>
    <p:sldId id="349" r:id="rId5"/>
    <p:sldId id="348" r:id="rId6"/>
    <p:sldId id="350" r:id="rId7"/>
    <p:sldId id="346" r:id="rId8"/>
    <p:sldId id="347" r:id="rId9"/>
    <p:sldId id="351" r:id="rId10"/>
    <p:sldId id="352" r:id="rId11"/>
    <p:sldId id="353" r:id="rId12"/>
    <p:sldId id="354" r:id="rId13"/>
    <p:sldId id="356" r:id="rId14"/>
    <p:sldId id="355" r:id="rId15"/>
    <p:sldId id="357" r:id="rId16"/>
    <p:sldId id="358" r:id="rId17"/>
    <p:sldId id="361" r:id="rId18"/>
    <p:sldId id="360" r:id="rId19"/>
    <p:sldId id="359" r:id="rId20"/>
    <p:sldId id="344" r:id="rId21"/>
    <p:sldId id="297" r:id="rId22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Linux Biolinum" panose="02000503000000000000" pitchFamily="2" charset="0"/>
      <p:regular r:id="rId30"/>
      <p:bold r:id="rId31"/>
      <p:italic r:id="rId32"/>
    </p:embeddedFont>
    <p:embeddedFont>
      <p:font typeface="Linux Libertine" panose="02000503000000000000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03F"/>
    <a:srgbClr val="D96B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98" autoAdjust="0"/>
    <p:restoredTop sz="84778" autoAdjust="0"/>
  </p:normalViewPr>
  <p:slideViewPr>
    <p:cSldViewPr snapToGrid="0" snapToObjects="1">
      <p:cViewPr varScale="1">
        <p:scale>
          <a:sx n="98" d="100"/>
          <a:sy n="98" d="100"/>
        </p:scale>
        <p:origin x="1554" y="5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465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BB6E9A-0785-6985-7B76-3DC51FDC39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440223-00C7-ED25-F4B7-0B57FB62F9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D2B0C-477A-5445-BF4A-1BF455C836C9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A10202-8985-CCC2-B483-816FEB9BBA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A6700-1DDF-8245-FE5A-1FBCA3A4B5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78B08-80F2-1D48-A9B1-B12CB0F31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20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E8192-244B-8F43-8666-29EB7EA0E329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38144-C961-6348-B731-59DFA4E1C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8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C38144-C961-6348-B731-59DFA4E1CA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37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ED9B-14FD-496C-AAD8-57970CDAB138}" type="datetime1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21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6145-4CAB-483E-B96B-9C446796E6C2}" type="datetime1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95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BF69-943F-4621-A5DA-72A42F815E0B}" type="datetime1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444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71E4E4-41D0-4B66-9DA6-8E2FD69B2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9FED44-4B8C-45E7-8931-8DA8FC2BB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61AAD0-F596-4AE2-B385-AC0C1E9F6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036A6D-42AC-41CF-BB88-5DD8F898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63BCD9-C706-4BA7-B2C7-4F02005A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218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20890-EABE-4591-87AD-284B4F9C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8424A7-0F85-4293-8BA5-446F3D551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08E668-5921-451B-A003-7FA828B44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3FC0DE-A0F9-462F-9880-DDAA8094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FBC133-9EC9-4DA8-9C33-A08B4E6A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96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D553EB-8DC3-482C-B50E-05BCC9E6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48A426F-238E-432E-A78E-C3073A9E2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60ADA-DAC1-4FE2-B9F9-04344C09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E3AB3A-C039-4B2A-8217-8CF97C3FD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91E6A5-835A-44B0-B6FA-3152768C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851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B50B6C-D75D-42A7-83FA-316313387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CAE8FE-C11C-4AFA-A9D4-EC1B8977B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377ECB-9C01-4762-AF32-EE107DB45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EC982C-CEF4-41FF-AF4E-7C515251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4A4068-7F94-444D-B72A-6FE3967E7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7FDB7-8C07-444E-B503-951E35B20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515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7E4F2B-15CE-4691-A591-0D28EDB1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155202-4209-480F-9C29-A6AFA807B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E950036-A72D-4CA8-9DB8-A147A4210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CE396-7DED-4FE8-A972-5B2C4536B1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8FEF47-5051-45B0-B494-610C9A342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E8134A0-0BC6-48BB-9E78-4545DAA9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A14B54-C9F2-4D46-9880-CBA474D1F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9C457E3-2095-4CF5-8B56-C5D03607A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48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4A7E65-FB6C-40DF-A8A2-5B590E23C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F41E32-7E39-4AF3-8D8B-6AD767762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F85C1-1C56-4242-9F15-F8A2A2D9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014ACD-BE21-4456-8F37-88C5A687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977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92B92B0-5CA4-4AD0-964D-898BBBA0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C70D239-1F76-40A5-8E5F-978C8B235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D2D69D-02E0-4945-A0A5-50E72A1F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459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642FC3-0F1B-4D80-9223-0B4C846ED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ED00D7-55EF-4C08-8460-6E5D5A2CB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A11A5B-5318-4556-9F52-981D98589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DAAAFD-EF12-40DF-8CED-26C19E8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3B8FBB-2AB4-4196-85D1-48B3B3A68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BE1CA-DD11-49F7-882E-C3893645F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18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7" y="307372"/>
            <a:ext cx="11531066" cy="847658"/>
          </a:xfrm>
        </p:spPr>
        <p:txBody>
          <a:bodyPr/>
          <a:lstStyle>
            <a:lvl1pPr>
              <a:defRPr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947" y="1309036"/>
            <a:ext cx="11531066" cy="504731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FB13C-0115-4CDA-8908-8C15B576E3B3}" type="datetime1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1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5433F-F377-4C81-8A25-F0170F9E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6B40EB6-6FE1-4741-8F47-A8E946B475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16400F-4896-41BC-B813-79125B3EB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3537F5-125C-475B-843C-C020BF9D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EC7D54-CFDE-48C7-B063-4B9FCFAE2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3279AF-330D-402C-836B-C0EF7ACC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217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EA37C-B49A-46B7-9E16-EBD15674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40FFB5-C6D4-4747-9122-1C2E37611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B6CF35-8720-4F12-AC61-36CC0EA8D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3C2AD1-D878-42D6-894F-13B8CD143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54E43F-CD69-439E-A73C-B3A7E807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877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C75ABC-3D4F-4ED1-93B5-FDB9FFF795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ACC24D-169D-47A5-8B7A-477CFC016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56C83-40E8-4FB8-B38D-755CB388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D8C6B-D2BE-4389-87DD-705A624F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3AA2A5-C96F-4692-A5DB-7BEBA3778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782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igarette&#10;&#10;Description automatically generated">
            <a:extLst>
              <a:ext uri="{FF2B5EF4-FFF2-40B4-BE49-F238E27FC236}">
                <a16:creationId xmlns:a16="http://schemas.microsoft.com/office/drawing/2014/main" id="{6F4BC503-3035-976F-A465-3CCE37C76F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2190"/>
            <a:ext cx="12188952" cy="6862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CA33C4-8629-6C82-B2DA-F759821FE7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24" y="858"/>
            <a:ext cx="12188952" cy="685628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60" y="5341292"/>
            <a:ext cx="10332281" cy="956638"/>
          </a:xfrm>
          <a:noFill/>
        </p:spPr>
        <p:txBody>
          <a:bodyPr wrap="square" lIns="182880" tIns="0" rIns="182880" bIns="9144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796" y="3304703"/>
            <a:ext cx="10374409" cy="1598767"/>
          </a:xfrm>
          <a:noFill/>
          <a:effectLst>
            <a:outerShdw blurRad="494903" dist="36783" dir="5400000" algn="t" rotWithShape="0">
              <a:prstClr val="black">
                <a:alpha val="72000"/>
              </a:prstClr>
            </a:outerShdw>
          </a:effectLst>
        </p:spPr>
        <p:txBody>
          <a:bodyPr wrap="square" lIns="182880" tIns="45720" rIns="182880" bIns="0" anchor="t" anchorCtr="0">
            <a:normAutofit/>
          </a:bodyPr>
          <a:lstStyle>
            <a:lvl1pPr algn="ctr">
              <a:lnSpc>
                <a:spcPct val="100000"/>
              </a:lnSpc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81A35-6266-B114-049D-C068264F83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6710" y="6422390"/>
            <a:ext cx="4114800" cy="308610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© 2025 SIGGRAPH.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757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igarette&#10;&#10;Description automatically generated">
            <a:extLst>
              <a:ext uri="{FF2B5EF4-FFF2-40B4-BE49-F238E27FC236}">
                <a16:creationId xmlns:a16="http://schemas.microsoft.com/office/drawing/2014/main" id="{6F4BC503-3035-976F-A465-3CCE37C76F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2190"/>
            <a:ext cx="12188952" cy="6862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CA33C4-8629-6C82-B2DA-F759821FE7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24" y="858"/>
            <a:ext cx="12188952" cy="685628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60" y="5341292"/>
            <a:ext cx="10332281" cy="956638"/>
          </a:xfrm>
          <a:noFill/>
        </p:spPr>
        <p:txBody>
          <a:bodyPr wrap="square" lIns="182880" tIns="0" rIns="182880" bIns="9144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796" y="3304703"/>
            <a:ext cx="10374409" cy="1598767"/>
          </a:xfrm>
          <a:noFill/>
          <a:effectLst>
            <a:outerShdw blurRad="494903" dist="36783" dir="5400000" algn="t" rotWithShape="0">
              <a:prstClr val="black">
                <a:alpha val="72000"/>
              </a:prstClr>
            </a:outerShdw>
          </a:effectLst>
        </p:spPr>
        <p:txBody>
          <a:bodyPr wrap="square" lIns="182880" tIns="45720" rIns="182880" bIns="0" anchor="t" anchorCtr="0">
            <a:normAutofit/>
          </a:bodyPr>
          <a:lstStyle>
            <a:lvl1pPr algn="ctr">
              <a:lnSpc>
                <a:spcPct val="100000"/>
              </a:lnSpc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81A35-6266-B114-049D-C068264F83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6710" y="6422390"/>
            <a:ext cx="4114800" cy="308610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© 2025 SIGGRAPH.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137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2C43FE-6208-752D-2E7D-4A8CDA3A9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5871" y="3525521"/>
            <a:ext cx="6359809" cy="1941778"/>
          </a:xfrm>
          <a:noFill/>
        </p:spPr>
        <p:txBody>
          <a:bodyPr wrap="square" lIns="182880" tIns="0" rIns="182880" bIns="9144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DIVIDER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5871" y="1245870"/>
            <a:ext cx="6359809" cy="2228851"/>
          </a:xfrm>
          <a:noFill/>
        </p:spPr>
        <p:txBody>
          <a:bodyPr wrap="square" lIns="182880" tIns="45720" rIns="182880" bIns="0" anchor="b" anchorCtr="0">
            <a:normAutofit/>
          </a:bodyPr>
          <a:lstStyle>
            <a:lvl1pPr algn="l">
              <a:lnSpc>
                <a:spcPct val="100000"/>
              </a:lnSpc>
              <a:defRPr sz="5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7C107-FA5B-68BB-4538-0F0EDF3487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6710" y="6422390"/>
            <a:ext cx="4114800" cy="308610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© 2025 SIGGRAPH. All Rights Reserved.</a:t>
            </a:r>
            <a:endParaRPr lang="en-US" dirty="0"/>
          </a:p>
        </p:txBody>
      </p:sp>
      <p:pic>
        <p:nvPicPr>
          <p:cNvPr id="8" name="Picture 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93B22CA-1860-87CB-ED73-68F1E5266D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6789" y="297180"/>
            <a:ext cx="2131711" cy="4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11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p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BF7555-B577-E2D7-F102-A48090E33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6E2E2-D167-EA48-A3B7-E8457B84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07" y="2290319"/>
            <a:ext cx="11347703" cy="986588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Up Next: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40E6-40B3-9841-A4A2-CA99B2CC33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9207" y="3148076"/>
            <a:ext cx="11347704" cy="2058924"/>
          </a:xfrm>
        </p:spPr>
        <p:txBody>
          <a:bodyPr>
            <a:normAutofit/>
          </a:bodyPr>
          <a:lstStyle>
            <a:lvl1pPr marL="0" indent="0" algn="ctr">
              <a:buNone/>
              <a:defRPr sz="6200" b="1" cap="all" baseline="0"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685800" indent="0">
              <a:buNone/>
              <a:defRPr>
                <a:solidFill>
                  <a:schemeClr val="bg1"/>
                </a:solidFill>
              </a:defRPr>
            </a:lvl4pPr>
            <a:lvl5pPr marL="9144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B7A3C-E1C4-9F25-27B9-1EADF44F4E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66AE5-1292-FF25-3ECE-49BC004E8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3D5709B-32A0-AABC-15C0-7EA0433293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07" y="297180"/>
            <a:ext cx="2131711" cy="490632"/>
          </a:xfrm>
          <a:prstGeom prst="rect">
            <a:avLst/>
          </a:prstGeom>
        </p:spPr>
      </p:pic>
      <p:pic>
        <p:nvPicPr>
          <p:cNvPr id="12" name="Picture 11" descr="A logo for a sports event&#10;&#10;Description automatically generated">
            <a:extLst>
              <a:ext uri="{FF2B5EF4-FFF2-40B4-BE49-F238E27FC236}">
                <a16:creationId xmlns:a16="http://schemas.microsoft.com/office/drawing/2014/main" id="{4A89516F-A0A4-7C4E-1402-B3ACFCB22B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9206" y="5982445"/>
            <a:ext cx="1747913" cy="3427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4EE40C-E5D4-9863-1254-C560DF93998D}"/>
              </a:ext>
            </a:extLst>
          </p:cNvPr>
          <p:cNvSpPr txBox="1"/>
          <p:nvPr userDrawn="1"/>
        </p:nvSpPr>
        <p:spPr>
          <a:xfrm>
            <a:off x="429768" y="5449824"/>
            <a:ext cx="2441448" cy="3847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20" dirty="0">
                <a:solidFill>
                  <a:schemeClr val="bg1"/>
                </a:solidFill>
              </a:rPr>
              <a:t>Proud to be a Special Interest Group Within the Association for Computing Machinery.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E6AFC8-ECA8-1741-28A5-5D215FF9D33B}"/>
              </a:ext>
            </a:extLst>
          </p:cNvPr>
          <p:cNvSpPr txBox="1"/>
          <p:nvPr userDrawn="1"/>
        </p:nvSpPr>
        <p:spPr>
          <a:xfrm>
            <a:off x="8166537" y="196316"/>
            <a:ext cx="3673756" cy="4147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50" b="1" cap="all" spc="100" baseline="0" dirty="0">
                <a:solidFill>
                  <a:schemeClr val="bg1"/>
                </a:solidFill>
              </a:rPr>
              <a:t>The Premier Conference &amp; Exhibition on Computer Graphics &amp; Interactive Techniques</a:t>
            </a:r>
          </a:p>
        </p:txBody>
      </p:sp>
    </p:spTree>
    <p:extLst>
      <p:ext uri="{BB962C8B-B14F-4D97-AF65-F5344CB8AC3E}">
        <p14:creationId xmlns:p14="http://schemas.microsoft.com/office/powerpoint/2010/main" val="2627448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BF7555-B577-E2D7-F102-A48090E33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84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E2E2-D167-EA48-A3B7-E8457B84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40E6-40B3-9841-A4A2-CA99B2CC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7" y="1865376"/>
            <a:ext cx="11347704" cy="38953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B7A3C-E1C4-9F25-27B9-1EADF44F4E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66AE5-1292-FF25-3ECE-49BC004E8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99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7EDB7-7A9A-C047-B20A-95D1C96A3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48676"/>
            <a:ext cx="5440680" cy="369332"/>
          </a:xfrm>
          <a:noFill/>
        </p:spPr>
        <p:txBody>
          <a:bodyPr wrap="square" lIns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906AF-FA12-D142-9F73-F1D171262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207" y="2355004"/>
            <a:ext cx="5443273" cy="3446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70D8E-8E23-DECC-7913-018D6EA3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-5193"/>
            <a:ext cx="8055740" cy="13075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694374D-4F11-2EC2-3A20-D2AC50148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48676"/>
            <a:ext cx="5440680" cy="369332"/>
          </a:xfrm>
          <a:noFill/>
        </p:spPr>
        <p:txBody>
          <a:bodyPr wrap="square" l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6BCA647-8D1D-B10E-DFEC-8FE11E7FE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55005"/>
            <a:ext cx="5440680" cy="34224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70FAB-38FC-0370-2829-3E49935D63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B3F92-46BC-810B-5CE3-728E7E27D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6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4A19-5274-4C35-B471-EF31E82295D0}" type="datetime1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082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0F0C34-462A-4246-ACA0-C2D99E8358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206" y="1865377"/>
            <a:ext cx="5666793" cy="389534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7DAE450-45DB-C040-9EDB-19F5751A4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65376"/>
            <a:ext cx="5440680" cy="369332"/>
          </a:xfrm>
          <a:noFill/>
        </p:spPr>
        <p:txBody>
          <a:bodyPr wrap="square" l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17D93-BC04-77BF-40D2-5F98734E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-5193"/>
            <a:ext cx="8055740" cy="13075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6AA8BE-C1FF-30E3-293A-44DD5228E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71705"/>
            <a:ext cx="5440680" cy="33890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7F9B6D-B395-38D4-ECEC-E5A1E9EA39D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08EA8-82EA-ACF8-C159-D5B385FBC9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206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895EC3-B274-E949-A866-C2D2C90FF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65376"/>
            <a:ext cx="5440680" cy="369332"/>
          </a:xfrm>
          <a:noFill/>
        </p:spPr>
        <p:txBody>
          <a:bodyPr wrap="square" l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25A4AC91-4E0A-A942-A707-B569DE658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71705"/>
            <a:ext cx="5440680" cy="33890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A43BD-F3FD-AC6C-7560-49A9E3D1D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-5193"/>
            <a:ext cx="8055740" cy="1307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DDFA1C57-5223-8169-5268-8453646067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206" y="1865377"/>
            <a:ext cx="3190293" cy="3906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FC02BAC-79C7-ACA6-A9DD-82122DE60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09384" y="3906774"/>
            <a:ext cx="2286615" cy="186537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0B6CFDC3-423B-4C3C-050A-AE2E1BA55C7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09384" y="1865377"/>
            <a:ext cx="2286615" cy="186842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0C8D2-01B5-5FD7-50A1-CD5CEB0A075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4D698-E31E-C1C7-D549-73F2A46BFA1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686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25B9B2-EC35-2A6E-5695-AF0AA3D7F7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5673"/>
            <a:ext cx="12181914" cy="68523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7674BA-5A16-1946-AB88-683679387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1295" y="1865376"/>
            <a:ext cx="5887325" cy="446276"/>
          </a:xfrm>
          <a:noFill/>
        </p:spPr>
        <p:txBody>
          <a:bodyPr wrap="square" lIns="0" bIns="0" anchor="ctr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2B3982-9BE1-6D4B-949E-D3F4C34CB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11296" y="2324252"/>
            <a:ext cx="5887325" cy="292388"/>
          </a:xfrm>
          <a:noFill/>
        </p:spPr>
        <p:txBody>
          <a:bodyPr wrap="square" lIns="0" t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Position 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F671FB8-128F-8946-B211-784C60E6B3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11296" y="2858559"/>
            <a:ext cx="5887325" cy="2902162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B1538-5A7F-8546-8036-70891061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8428" y="1981200"/>
            <a:ext cx="3776472" cy="3759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904BA9-E7EE-4090-1CE6-E2C2A8D596E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4E0F1C-511B-2463-3E6E-EA2467AA01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4C7ECC-0120-6A1F-CEF3-9C800310C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6584" y="430476"/>
            <a:ext cx="1934347" cy="4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79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75FCC58-32F6-EBEA-E01D-92E53B0F8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5673"/>
            <a:ext cx="12181914" cy="6852327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C1D4EF6-AC32-1959-9FFE-1909B1638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27124" y="2733762"/>
            <a:ext cx="3089630" cy="628800"/>
          </a:xfrm>
          <a:noFill/>
        </p:spPr>
        <p:txBody>
          <a:bodyPr wrap="square" lIns="0" t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7674BA-5A16-1946-AB88-683679387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7577" y="2730384"/>
            <a:ext cx="3067050" cy="632177"/>
          </a:xfrm>
          <a:noFill/>
        </p:spPr>
        <p:txBody>
          <a:bodyPr wrap="square" lIns="0" bIns="0" anchor="b" anchorCtr="0">
            <a:normAutofit/>
          </a:bodyPr>
          <a:lstStyle>
            <a:lvl1pPr>
              <a:lnSpc>
                <a:spcPct val="100000"/>
              </a:lnSpc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2B3982-9BE1-6D4B-949E-D3F4C34CB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7578" y="3483054"/>
            <a:ext cx="3067050" cy="439277"/>
          </a:xfr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Position 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F671FB8-128F-8946-B211-784C60E6B3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17578" y="3991942"/>
            <a:ext cx="3067050" cy="11542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B1538-5A7F-8546-8036-70891061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5771" y="2722702"/>
            <a:ext cx="2171962" cy="21648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C38DB41-C66E-498B-89A2-9DF9F00971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8416" y="3484043"/>
            <a:ext cx="3078338" cy="438287"/>
          </a:xfr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Position Name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661D2E1-14B6-AD6E-55D3-CC3203457D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38416" y="3992931"/>
            <a:ext cx="3078338" cy="11542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7E55C33-867F-9FD5-1883-3CE6871A32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6609" y="2723691"/>
            <a:ext cx="2171962" cy="21623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F71EDF-E2A7-82B4-1334-B13602B6E3B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2DC6D-D55F-5EEF-B2D8-0764D864719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793C668-BAD7-03E9-5800-A53B959A60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6584" y="430476"/>
            <a:ext cx="1934347" cy="4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13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8A733B-5039-3566-45B5-F7B1CE9185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A8C175-BC67-9AE5-9565-D203F6AE02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0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094E4-D7C8-4A2E-9BF3-59B071ED7036}" type="datetime1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369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5FA8-E7F2-4E1F-8C46-89D7DEE28D2E}" type="datetime1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96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E4E2-E43A-442F-AC58-CF887F2ED074}" type="datetime1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802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E46-3585-4E51-A736-3836CA8EB5F7}" type="datetime1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16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154A-5632-4FD2-90A8-9169E8830CA7}" type="datetime1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69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0A9E0-C629-46EA-9914-AE950D9F465E}" type="datetime1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28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DBE0B-A585-45E6-81EF-5583A34D3083}" type="datetime1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8CCF9-D1BF-4C9C-9136-899C8AAB38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09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1521512-A672-4CA8-8DB4-5E26C0BCB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B6C17E-981E-41C9-AC3D-437C6D724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673EB1-A7F6-4BA8-8AAF-220897D22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2CBAF-DDDF-4921-998F-6EF79E131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B86C20-E734-44BC-9978-443C1C95E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02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930B-9B8F-97BB-B842-409C17ECA0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524" y="3047"/>
            <a:ext cx="12188952" cy="68562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1EF482-C442-DA4A-B72D-FDCE0967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-5193"/>
            <a:ext cx="8055740" cy="130752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238F4-37D4-7E45-A5F1-BF2062B05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66900"/>
            <a:ext cx="11342915" cy="389717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9F2B7-7438-E3AA-A916-783BE9974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" y="6549390"/>
            <a:ext cx="4114800" cy="308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9B04F-A164-4D0F-A03D-CB4C7ABA2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0660" y="6549390"/>
            <a:ext cx="27432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E6D7C7E-A0BE-6BFA-E3A2-A506930FD95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826584" y="430476"/>
            <a:ext cx="1934347" cy="4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1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4"/>
        </a:buClr>
        <a:buFont typeface="System Font Regular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4"/>
        </a:buClr>
        <a:buFont typeface="System Font Regular"/>
        <a:buChar char="−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36">
          <p15:clr>
            <a:srgbClr val="F26B43"/>
          </p15:clr>
        </p15:guide>
        <p15:guide id="4" pos="264">
          <p15:clr>
            <a:srgbClr val="F26B43"/>
          </p15:clr>
        </p15:guide>
        <p15:guide id="5" pos="74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6EEC0C0-C5BE-FD8E-9D4C-63A699AF4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520" y="5262880"/>
            <a:ext cx="11877040" cy="1239520"/>
          </a:xfrm>
        </p:spPr>
        <p:txBody>
          <a:bodyPr>
            <a:normAutofit fontScale="92500" lnSpcReduction="20000"/>
          </a:bodyPr>
          <a:lstStyle/>
          <a:p>
            <a:r>
              <a:rPr lang="en-US" b="0" cap="none" dirty="0" err="1">
                <a:latin typeface="+mj-lt"/>
              </a:rPr>
              <a:t>Zhimin</a:t>
            </a:r>
            <a:r>
              <a:rPr lang="en-US" b="0" cap="none" dirty="0">
                <a:latin typeface="+mj-lt"/>
              </a:rPr>
              <a:t> Fan</a:t>
            </a:r>
            <a:r>
              <a:rPr lang="en-US" b="0" cap="none" baseline="30000" dirty="0">
                <a:latin typeface="+mj-lt"/>
              </a:rPr>
              <a:t>1</a:t>
            </a:r>
            <a:r>
              <a:rPr lang="en-US" b="0" cap="none" dirty="0">
                <a:latin typeface="+mj-lt"/>
              </a:rPr>
              <a:t>	 	</a:t>
            </a:r>
            <a:r>
              <a:rPr lang="en-US" b="0" cap="none" dirty="0" err="1">
                <a:latin typeface="+mj-lt"/>
              </a:rPr>
              <a:t>Yiming</a:t>
            </a:r>
            <a:r>
              <a:rPr lang="en-US" b="0" cap="none" dirty="0">
                <a:latin typeface="+mj-lt"/>
              </a:rPr>
              <a:t> Wang</a:t>
            </a:r>
            <a:r>
              <a:rPr lang="en-US" b="0" cap="none" baseline="30000" dirty="0">
                <a:latin typeface="+mj-lt"/>
              </a:rPr>
              <a:t>1	</a:t>
            </a:r>
            <a:r>
              <a:rPr lang="en-US" b="0" cap="none" dirty="0" err="1">
                <a:latin typeface="+mj-lt"/>
              </a:rPr>
              <a:t>Chenxi</a:t>
            </a:r>
            <a:r>
              <a:rPr lang="en-US" b="0" cap="none" dirty="0">
                <a:latin typeface="+mj-lt"/>
              </a:rPr>
              <a:t> Zhou</a:t>
            </a:r>
            <a:r>
              <a:rPr lang="en-US" b="0" cap="none" baseline="30000" dirty="0">
                <a:latin typeface="+mj-lt"/>
              </a:rPr>
              <a:t>1</a:t>
            </a:r>
            <a:r>
              <a:rPr lang="en-US" b="0" cap="none" dirty="0">
                <a:latin typeface="+mj-lt"/>
              </a:rPr>
              <a:t> </a:t>
            </a:r>
          </a:p>
          <a:p>
            <a:r>
              <a:rPr lang="en-US" b="0" cap="none" dirty="0">
                <a:latin typeface="+mj-lt"/>
              </a:rPr>
              <a:t>Ling-Qi Yan</a:t>
            </a:r>
            <a:r>
              <a:rPr lang="en-US" b="0" cap="none" baseline="30000" dirty="0">
                <a:latin typeface="+mj-lt"/>
              </a:rPr>
              <a:t>2</a:t>
            </a:r>
            <a:r>
              <a:rPr lang="en-US" b="0" cap="none" dirty="0">
                <a:latin typeface="+mj-lt"/>
              </a:rPr>
              <a:t> 	</a:t>
            </a:r>
            <a:r>
              <a:rPr lang="en-US" b="0" cap="none" dirty="0" err="1">
                <a:latin typeface="+mj-lt"/>
              </a:rPr>
              <a:t>Yanwen</a:t>
            </a:r>
            <a:r>
              <a:rPr lang="en-US" b="0" cap="none" dirty="0">
                <a:latin typeface="+mj-lt"/>
              </a:rPr>
              <a:t> Guo</a:t>
            </a:r>
            <a:r>
              <a:rPr lang="en-US" b="0" cap="none" baseline="30000" dirty="0">
                <a:latin typeface="+mj-lt"/>
              </a:rPr>
              <a:t>1</a:t>
            </a:r>
            <a:r>
              <a:rPr lang="en-US" b="0" cap="none" dirty="0">
                <a:latin typeface="+mj-lt"/>
              </a:rPr>
              <a:t>	    </a:t>
            </a:r>
            <a:r>
              <a:rPr lang="en-US" b="0" cap="none" dirty="0" err="1">
                <a:latin typeface="+mj-lt"/>
              </a:rPr>
              <a:t>Jie</a:t>
            </a:r>
            <a:r>
              <a:rPr lang="en-US" b="0" cap="none" dirty="0">
                <a:latin typeface="+mj-lt"/>
              </a:rPr>
              <a:t> Guo</a:t>
            </a:r>
            <a:r>
              <a:rPr lang="en-US" b="0" cap="none" baseline="30000" dirty="0">
                <a:latin typeface="+mj-lt"/>
              </a:rPr>
              <a:t>1   	</a:t>
            </a:r>
            <a:endParaRPr lang="en-US" b="0" cap="none" dirty="0">
              <a:latin typeface="+mj-lt"/>
            </a:endParaRPr>
          </a:p>
          <a:p>
            <a:r>
              <a:rPr lang="en-US" b="0" cap="none" baseline="30000" dirty="0">
                <a:latin typeface="+mj-lt"/>
              </a:rPr>
              <a:t>1</a:t>
            </a:r>
            <a:r>
              <a:rPr lang="en-US" b="0" cap="none" dirty="0">
                <a:latin typeface="+mj-lt"/>
              </a:rPr>
              <a:t>Nanjing University            </a:t>
            </a:r>
            <a:r>
              <a:rPr lang="en-US" b="0" cap="none" baseline="30000" dirty="0">
                <a:latin typeface="+mj-lt"/>
              </a:rPr>
              <a:t>2</a:t>
            </a:r>
            <a:r>
              <a:rPr lang="en-US" b="0" cap="none" dirty="0">
                <a:latin typeface="+mj-lt"/>
              </a:rPr>
              <a:t>University of California, Santa Barbara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C7D9F-FD9C-111F-8B22-A312FF834D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importance reweighting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path guiding</a:t>
            </a:r>
          </a:p>
        </p:txBody>
      </p:sp>
    </p:spTree>
    <p:extLst>
      <p:ext uri="{BB962C8B-B14F-4D97-AF65-F5344CB8AC3E}">
        <p14:creationId xmlns:p14="http://schemas.microsoft.com/office/powerpoint/2010/main" val="203770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453A6E-7408-4881-A25B-47ED3D0E5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Behavior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94B697-17E9-445A-9D7D-DAFD9454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F0399A-051D-4A14-A4D0-00AB045E3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Weight up well-fit regions and vice versa</a:t>
            </a:r>
            <a:endParaRPr lang="zh-CN" altLang="en-US"/>
          </a:p>
        </p:txBody>
      </p:sp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0E92695B-83D1-4193-A801-155ABE044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08" y="1854161"/>
            <a:ext cx="9985584" cy="442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92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C9D88-F9D1-4576-8871-9B2FBEDB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Decorrelation validation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8C1391-EDD8-4FDE-A729-578C41A4A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A proof-in-concept experiment</a:t>
            </a:r>
          </a:p>
          <a:p>
            <a:r>
              <a:rPr lang="en-US" altLang="zh-CN"/>
              <a:t>Splat half of the samples to the image and half to the distribution</a:t>
            </a:r>
          </a:p>
          <a:p>
            <a:r>
              <a:rPr lang="en-US" altLang="zh-CN"/>
              <a:t>Keep most of the variance reduction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243257-1C34-41C0-BD80-3073A50A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F0C6C7D-5692-419C-A562-49DE29266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7" y="3066251"/>
            <a:ext cx="11412506" cy="307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61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AF84D-0848-449E-B091-F429D6CCF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Explanation of benefits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CAD8E3-7EAD-462E-98F0-C6B2500A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3E2E442-BF33-4453-93F2-25DD006DB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A mixture distribution is more conservative</a:t>
            </a:r>
            <a:endParaRPr lang="zh-CN" altLang="en-US"/>
          </a:p>
        </p:txBody>
      </p:sp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95212548-821B-4797-854A-FF07DE965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77" y="1948913"/>
            <a:ext cx="7053605" cy="433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08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261E33-D3A3-43B0-9AF5-D7CA85FDE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Variance reduction potential: finer division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2BD792-E981-4A9A-A8BE-3D3C8C2A7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Since the mixture is more conservative</a:t>
            </a:r>
          </a:p>
          <a:p>
            <a:r>
              <a:rPr lang="en-US" altLang="zh-CN"/>
              <a:t>We can use finer subdivision both spatially and across iterations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BAAA85-BA54-447C-A984-B57E84D0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FFE5D69-F562-4357-9976-23E2EFC04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007" y="2412177"/>
            <a:ext cx="8486946" cy="35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24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7AA2CF9-C5F5-409F-AEB4-6FD3B4B56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813" y="3433800"/>
            <a:ext cx="8412374" cy="29225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84FB631-D7E0-4B74-BB60-DC501250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Variant with constant sample storage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135826-7FCD-482D-9990-3FF3F6FB6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Storing all path samples is expensive (Ours)</a:t>
            </a:r>
          </a:p>
          <a:p>
            <a:r>
              <a:rPr lang="en-US" altLang="zh-CN" dirty="0"/>
              <a:t>We keep a fixed-size buffer and throw away low-weight ones</a:t>
            </a:r>
          </a:p>
          <a:p>
            <a:r>
              <a:rPr lang="en-US" altLang="zh-CN" dirty="0"/>
              <a:t>When throwing, reweight it using the partial mixture</a:t>
            </a:r>
          </a:p>
          <a:p>
            <a:r>
              <a:rPr lang="en-US" altLang="zh-CN" dirty="0"/>
              <a:t>Maintain similar variance and bias in many cases (Ours*)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41B598-AEF0-498A-9DAD-7D8169E9B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70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99DD2FA-8550-430A-AD26-950FED57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35EF36-3C27-4CE7-ADFD-96B5687BB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76" y="290199"/>
            <a:ext cx="10903448" cy="627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44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2658D-4BFD-46ED-8570-F4BB4B09D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Convergence</a:t>
            </a:r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CB70222-545A-48F0-8731-1DB845A1D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00" y="1730926"/>
            <a:ext cx="11531600" cy="1747618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444620-92A4-4A0E-9810-8DD1849AE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FBD0FA6-7DE6-42ED-90E9-8D5B65244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54" y="3755480"/>
            <a:ext cx="11182692" cy="20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19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F72CA4-9291-497D-944E-BB17C0A0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Comparison to firefly removal</a:t>
            </a:r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A60EFC4-258D-404F-94F2-15D05EEDD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00" y="1302514"/>
            <a:ext cx="11531600" cy="245317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780A2C-9259-4B98-B806-EAAD43DA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9C571B1-89A0-475E-A4D3-7EE5932E6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3755690"/>
            <a:ext cx="11500853" cy="230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67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7175BC-C1F8-452B-9F07-6A72F4709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Limitations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CD1798-1BB8-473D-91C0-FCD5CF053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f-ZA" altLang="zh-CN" dirty="0"/>
              <a:t>storage and computation cost</a:t>
            </a:r>
          </a:p>
          <a:p>
            <a:r>
              <a:rPr lang="af-ZA" altLang="zh-CN" dirty="0"/>
              <a:t>reweighting during training</a:t>
            </a:r>
          </a:p>
          <a:p>
            <a:r>
              <a:rPr lang="en-US" altLang="zh-CN" dirty="0"/>
              <a:t>advanced sampling techniques (e.g., NEE)</a:t>
            </a:r>
          </a:p>
          <a:p>
            <a:r>
              <a:rPr lang="en-US" altLang="zh-CN" dirty="0"/>
              <a:t>advanced distribution representations (e.g., neural)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90C6C8-E22E-4363-9EFA-798C0F7D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73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2691-6000-F1C5-384A-260D905A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7" y="2290318"/>
            <a:ext cx="11347703" cy="1299549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2450F-3216-D856-8F12-F680881133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2025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DB72F1-860D-6351-9BC4-1727C55228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24D3E-E720-AF46-A7EB-A9B428C5A8BA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3DAD27-DEC8-D57C-3346-FEBCC01B6A5B}"/>
              </a:ext>
            </a:extLst>
          </p:cNvPr>
          <p:cNvSpPr txBox="1"/>
          <p:nvPr/>
        </p:nvSpPr>
        <p:spPr>
          <a:xfrm>
            <a:off x="1333500" y="3726891"/>
            <a:ext cx="9524999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E300"/>
              </a:buClr>
              <a:buSzTx/>
              <a:buFontTx/>
              <a:buNone/>
              <a:tabLst/>
              <a:defRPr/>
            </a:pP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zhiminfan2002@gmail</a:t>
            </a:r>
            <a:r>
              <a:rPr kumimoji="0" lang="en-US" altLang="zh-CN" sz="24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.com</a:t>
            </a:r>
            <a:endParaRPr kumimoji="0" lang="en-US" altLang="zh-CN" sz="24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CD8299-06E6-EFD6-F822-2C5C3CA8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7" y="1033983"/>
            <a:ext cx="2152245" cy="215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03CB7-8ADD-D72C-7E2D-46EA4F8D16F3}"/>
              </a:ext>
            </a:extLst>
          </p:cNvPr>
          <p:cNvSpPr txBox="1"/>
          <p:nvPr/>
        </p:nvSpPr>
        <p:spPr>
          <a:xfrm>
            <a:off x="260783" y="3323252"/>
            <a:ext cx="2489091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rgbClr val="00E300"/>
              </a:buClr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Zhimin’s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Homepage</a:t>
            </a:r>
            <a:endParaRPr kumimoji="0" lang="zh-CN" alt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B98173-ABFC-CBA8-8636-1D58BC97A44E}"/>
              </a:ext>
            </a:extLst>
          </p:cNvPr>
          <p:cNvSpPr txBox="1"/>
          <p:nvPr/>
        </p:nvSpPr>
        <p:spPr>
          <a:xfrm>
            <a:off x="9442124" y="3323252"/>
            <a:ext cx="2489091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rgbClr val="00E300"/>
              </a:buClr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Project Page</a:t>
            </a:r>
            <a:endParaRPr kumimoji="0" lang="zh-CN" altLang="en-US" sz="18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B438B-C2E6-EDF5-0D98-2B4C44A9A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546" y="1033983"/>
            <a:ext cx="2152245" cy="215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961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7298">
        <p159:morph option="byObject"/>
      </p:transition>
    </mc:Choice>
    <mc:Fallback xmlns="">
      <p:transition spd="slow" advTm="2729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DD4F16-BB10-4503-A045-9A7786DF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Background: Path Guiding</a:t>
            </a: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E6B9F69-FF16-4A72-BE06-25CA3CF9E7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zh-CN" b="1" dirty="0"/>
                  <a:t>Iteratively fitting distributions from historical samples</a:t>
                </a:r>
              </a:p>
              <a:p>
                <a:r>
                  <a:rPr lang="en-US" altLang="zh-CN" dirty="0"/>
                  <a:t>In iteration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CN" dirty="0"/>
                  <a:t>, we generate sample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from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b="0" dirty="0"/>
              </a:p>
              <a:p>
                <a:r>
                  <a:rPr lang="en-US" altLang="zh-CN" dirty="0"/>
                  <a:t>Then, we fit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b="1" dirty="0"/>
                  <a:t>What’s the final estimation?</a:t>
                </a:r>
              </a:p>
              <a:p>
                <a:pPr lvl="1"/>
                <a:r>
                  <a:rPr lang="en-US" altLang="zh-CN" dirty="0"/>
                  <a:t>The first few iterations have high variance</a:t>
                </a:r>
              </a:p>
              <a:p>
                <a:pPr lvl="1"/>
                <a:r>
                  <a:rPr lang="en-US" altLang="zh-CN" dirty="0"/>
                  <a:t>Early works [</a:t>
                </a:r>
                <a:r>
                  <a:rPr lang="en-US" altLang="zh-CN" dirty="0" err="1"/>
                  <a:t>Vorba</a:t>
                </a:r>
                <a:r>
                  <a:rPr lang="en-US" altLang="zh-CN" dirty="0"/>
                  <a:t> et al. 2014; Müller et al. 2017] only use the last iteration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E6B9F69-FF16-4A72-BE06-25CA3CF9E7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57" t="-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B79F9A-06BB-4BE1-BF1C-B2DF53C6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8A285E6-4DC5-4BCC-B2F1-AD385A876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966" y="4670447"/>
            <a:ext cx="5266067" cy="13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DD1F5E-FCEF-4A4E-A960-44D33720D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Problem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8DD434-8735-492E-9CC7-D5C9268C5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Each iteration generates a (noisy) image</a:t>
            </a:r>
          </a:p>
          <a:p>
            <a:r>
              <a:rPr lang="en-US" altLang="zh-CN" dirty="0"/>
              <a:t>How to combine these image samples?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620E7E-B5F8-4D7E-A406-D497D125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5837AA-D0F9-48C6-9ABB-2125CEBFC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19"/>
          <a:stretch/>
        </p:blipFill>
        <p:spPr>
          <a:xfrm>
            <a:off x="757826" y="2541802"/>
            <a:ext cx="10737308" cy="34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25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6429ED-5E36-46D1-AE30-975B87C5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Prior work: inverse-variance weighting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27FDE7-3599-40BA-9CB3-8D7965299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Averaged per image to decorrelate [Müller et al. 2019] </a:t>
            </a:r>
          </a:p>
          <a:p>
            <a:r>
              <a:rPr lang="en-US" altLang="zh-CN" dirty="0"/>
              <a:t>Not using distribution information</a:t>
            </a:r>
          </a:p>
          <a:p>
            <a:r>
              <a:rPr lang="en-US" altLang="zh-CN" dirty="0"/>
              <a:t>May introduce fireflies from early iterations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4203CD-89CC-441A-9DEA-E3138F9C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8D25A3D-41E0-4B85-B34A-F777AB6D7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9" y="3105773"/>
            <a:ext cx="11597001" cy="2782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C3CED8-0649-5F38-35E5-ED7F727C9381}"/>
                  </a:ext>
                </a:extLst>
              </p:cNvPr>
              <p:cNvSpPr txBox="1"/>
              <p:nvPr/>
            </p:nvSpPr>
            <p:spPr>
              <a:xfrm>
                <a:off x="9349090" y="1309036"/>
                <a:ext cx="2269864" cy="974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C3CED8-0649-5F38-35E5-ED7F727C9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9090" y="1309036"/>
                <a:ext cx="2269864" cy="9745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459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62FA4B-05BF-45E2-A9FB-2FE31801C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Motivation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FFAC8B-3ADA-475A-8FEC-A04C7B649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Variance changes differ across regions (image space)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F47158-CE41-4EDC-B228-AC8BE2ED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C472EA-9055-4CB9-97E6-B55EB2902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47" y="2122223"/>
            <a:ext cx="10846865" cy="389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81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62FA4B-05BF-45E2-A9FB-2FE31801C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Motivation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FFAC8B-3ADA-475A-8FEC-A04C7B649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Variance changes differ across regions (path space)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F47158-CE41-4EDC-B228-AC8BE2ED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419DFFF-37B4-4878-98F8-C188651A6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60" y="2263398"/>
            <a:ext cx="10731880" cy="366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85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7AAEC0-B506-41E7-BC83-E9EADB92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Formulation</a:t>
            </a: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6766847-1EC7-4DDE-B6E2-7D9AB711EA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Key idea: introduce a path-level weighting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r>
                  <a:rPr lang="en-US" altLang="zh-CN" dirty="0"/>
                  <a:t>Identical to Multiple Importance Sampling (MIS) [</a:t>
                </a:r>
                <a:r>
                  <a:rPr lang="en-US" altLang="zh-CN" dirty="0" err="1"/>
                  <a:t>Veach</a:t>
                </a:r>
                <a:r>
                  <a:rPr lang="en-US" altLang="zh-CN" dirty="0"/>
                  <a:t> and Guibas 1995]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6766847-1EC7-4DDE-B6E2-7D9AB711EA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51" t="-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0A1F4F-4865-4807-B1FD-06B53CF2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0A1250-ACED-4732-91BE-09E61D333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303" y="2860307"/>
            <a:ext cx="8345394" cy="180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1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85A895-023A-4C29-802D-83A866E8D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Choice of weights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092903-A9AB-4D60-9468-C3B84F4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b="1" dirty="0"/>
              <a:t>Balanced-heuristic</a:t>
            </a:r>
            <a:r>
              <a:rPr lang="en-US" altLang="zh-CN" dirty="0"/>
              <a:t> [</a:t>
            </a:r>
            <a:r>
              <a:rPr lang="en-US" altLang="zh-CN" dirty="0" err="1"/>
              <a:t>Veach</a:t>
            </a:r>
            <a:r>
              <a:rPr lang="en-US" altLang="zh-CN" dirty="0"/>
              <a:t> and Guibas 1995]</a:t>
            </a:r>
          </a:p>
          <a:p>
            <a:pPr lvl="1"/>
            <a:r>
              <a:rPr lang="en-US" altLang="zh-CN" dirty="0"/>
              <a:t>~Adaptive Multiple Importance Sampling [</a:t>
            </a:r>
            <a:r>
              <a:rPr lang="en-US" altLang="zh-CN" dirty="0" err="1"/>
              <a:t>Corneut</a:t>
            </a:r>
            <a:r>
              <a:rPr lang="en-US" altLang="zh-CN" dirty="0"/>
              <a:t> et al. 2012] in statistics</a:t>
            </a:r>
          </a:p>
          <a:p>
            <a:pPr lvl="1"/>
            <a:r>
              <a:rPr lang="en-US" altLang="zh-CN" dirty="0"/>
              <a:t>Provable consistency (under conditions)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b="1" dirty="0"/>
          </a:p>
          <a:p>
            <a:r>
              <a:rPr lang="en-US" altLang="zh-CN" b="1" dirty="0"/>
              <a:t>Variance-aware </a:t>
            </a:r>
            <a:r>
              <a:rPr lang="en-US" altLang="zh-CN" dirty="0"/>
              <a:t>[</a:t>
            </a:r>
            <a:r>
              <a:rPr lang="en-US" altLang="zh-CN" dirty="0" err="1"/>
              <a:t>Grittmann</a:t>
            </a:r>
            <a:r>
              <a:rPr lang="en-US" altLang="zh-CN" dirty="0"/>
              <a:t> et al. 2019]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r>
              <a:rPr lang="en-US" altLang="zh-CN" dirty="0"/>
              <a:t>Difference not evident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690557-401B-4AD8-B2B5-27C8EC3C0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D0C063-1E82-4D82-963C-FE2AD7CF5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979" y="2441991"/>
            <a:ext cx="3280041" cy="10872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67B3480-5941-481F-8813-46420EB7D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145" y="4461759"/>
            <a:ext cx="5622669" cy="108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02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9D40F7-44FC-4E09-B940-6C20AC579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1D example</a:t>
            </a:r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46ECF40-6931-4040-9670-1EC6C136B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341" y="1309688"/>
            <a:ext cx="11333643" cy="504666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9599D7-6A3E-450C-BA10-8819E35E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CCF9-D1BF-4C9C-9136-899C8AAB389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180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自定义 68">
      <a:majorFont>
        <a:latin typeface="Linux Biolinum"/>
        <a:ea typeface="等线 Light"/>
        <a:cs typeface=""/>
      </a:majorFont>
      <a:minorFont>
        <a:latin typeface="Linux Biolinum"/>
        <a:ea typeface="等线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Linux Biolinum"/>
        <a:ea typeface="等线 Light"/>
        <a:cs typeface=""/>
      </a:majorFont>
      <a:minorFont>
        <a:latin typeface="Linux Libertine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2025">
      <a:dk1>
        <a:srgbClr val="000000"/>
      </a:dk1>
      <a:lt1>
        <a:srgbClr val="FFFFFF"/>
      </a:lt1>
      <a:dk2>
        <a:srgbClr val="01434F"/>
      </a:dk2>
      <a:lt2>
        <a:srgbClr val="007F92"/>
      </a:lt2>
      <a:accent1>
        <a:srgbClr val="00ADA7"/>
      </a:accent1>
      <a:accent2>
        <a:srgbClr val="69FFE8"/>
      </a:accent2>
      <a:accent3>
        <a:srgbClr val="00CDEC"/>
      </a:accent3>
      <a:accent4>
        <a:srgbClr val="00E300"/>
      </a:accent4>
      <a:accent5>
        <a:srgbClr val="7CFC00"/>
      </a:accent5>
      <a:accent6>
        <a:srgbClr val="FFF31C"/>
      </a:accent6>
      <a:hlink>
        <a:srgbClr val="00CCEC"/>
      </a:hlink>
      <a:folHlink>
        <a:srgbClr val="00CCE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tlCol="0">
        <a:spAutoFit/>
      </a:bodyPr>
      <a:lstStyle>
        <a:defPPr marL="236538" indent="-236538" algn="l">
          <a:lnSpc>
            <a:spcPct val="130000"/>
          </a:lnSpc>
          <a:spcAft>
            <a:spcPts val="600"/>
          </a:spcAft>
          <a:buClr>
            <a:schemeClr val="accent4"/>
          </a:buClr>
          <a:buFont typeface="Arial" panose="020B0604020202020204" pitchFamily="34" charset="0"/>
          <a:buChar char="•"/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7895</TotalTime>
  <Words>409</Words>
  <Application>Microsoft Office PowerPoint</Application>
  <PresentationFormat>宽屏</PresentationFormat>
  <Paragraphs>88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Linux Biolinum</vt:lpstr>
      <vt:lpstr>Linux Libertine</vt:lpstr>
      <vt:lpstr>Calibri</vt:lpstr>
      <vt:lpstr>Arial</vt:lpstr>
      <vt:lpstr>Cambria Math</vt:lpstr>
      <vt:lpstr>System Font Regular</vt:lpstr>
      <vt:lpstr>1_Office Theme</vt:lpstr>
      <vt:lpstr>Office 主题​​</vt:lpstr>
      <vt:lpstr>Office Theme</vt:lpstr>
      <vt:lpstr>Multiple importance reweighting for path guiding</vt:lpstr>
      <vt:lpstr>Background: Path Guiding</vt:lpstr>
      <vt:lpstr>Problem</vt:lpstr>
      <vt:lpstr>Prior work: inverse-variance weighting</vt:lpstr>
      <vt:lpstr>Motivation</vt:lpstr>
      <vt:lpstr>Motivation</vt:lpstr>
      <vt:lpstr>Formulation</vt:lpstr>
      <vt:lpstr>Choice of weights</vt:lpstr>
      <vt:lpstr>1D example</vt:lpstr>
      <vt:lpstr>Behavior</vt:lpstr>
      <vt:lpstr>Decorrelation validation</vt:lpstr>
      <vt:lpstr>Explanation of benefits</vt:lpstr>
      <vt:lpstr>Variance reduction potential: finer division</vt:lpstr>
      <vt:lpstr>Variant with constant sample storage</vt:lpstr>
      <vt:lpstr>PowerPoint 演示文稿</vt:lpstr>
      <vt:lpstr>Convergence</vt:lpstr>
      <vt:lpstr>Comparison to firefly removal</vt:lpstr>
      <vt:lpstr>Limitations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claire@cubicleninjas.com</dc:creator>
  <cp:lastModifiedBy>Admin</cp:lastModifiedBy>
  <cp:revision>366</cp:revision>
  <dcterms:created xsi:type="dcterms:W3CDTF">2020-09-03T21:14:56Z</dcterms:created>
  <dcterms:modified xsi:type="dcterms:W3CDTF">2025-08-11T19:06:26Z</dcterms:modified>
</cp:coreProperties>
</file>